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106"/>
  </p:notesMasterIdLst>
  <p:handoutMasterIdLst>
    <p:handoutMasterId r:id="rId107"/>
  </p:handoutMasterIdLst>
  <p:sldIdLst>
    <p:sldId id="256" r:id="rId2"/>
    <p:sldId id="313" r:id="rId3"/>
    <p:sldId id="316" r:id="rId4"/>
    <p:sldId id="318" r:id="rId5"/>
    <p:sldId id="319" r:id="rId6"/>
    <p:sldId id="386" r:id="rId7"/>
    <p:sldId id="585" r:id="rId8"/>
    <p:sldId id="581" r:id="rId9"/>
    <p:sldId id="582" r:id="rId10"/>
    <p:sldId id="583" r:id="rId11"/>
    <p:sldId id="584" r:id="rId12"/>
    <p:sldId id="450" r:id="rId13"/>
    <p:sldId id="451" r:id="rId14"/>
    <p:sldId id="452" r:id="rId15"/>
    <p:sldId id="453" r:id="rId16"/>
    <p:sldId id="454" r:id="rId17"/>
    <p:sldId id="455" r:id="rId18"/>
    <p:sldId id="456" r:id="rId19"/>
    <p:sldId id="457" r:id="rId20"/>
    <p:sldId id="458" r:id="rId21"/>
    <p:sldId id="459" r:id="rId22"/>
    <p:sldId id="460" r:id="rId23"/>
    <p:sldId id="461" r:id="rId24"/>
    <p:sldId id="462" r:id="rId25"/>
    <p:sldId id="320" r:id="rId26"/>
    <p:sldId id="463" r:id="rId27"/>
    <p:sldId id="387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  <p:sldId id="333" r:id="rId41"/>
    <p:sldId id="334" r:id="rId42"/>
    <p:sldId id="335" r:id="rId43"/>
    <p:sldId id="336" r:id="rId44"/>
    <p:sldId id="338" r:id="rId45"/>
    <p:sldId id="337" r:id="rId46"/>
    <p:sldId id="464" r:id="rId47"/>
    <p:sldId id="476" r:id="rId48"/>
    <p:sldId id="477" r:id="rId49"/>
    <p:sldId id="531" r:id="rId50"/>
    <p:sldId id="479" r:id="rId51"/>
    <p:sldId id="480" r:id="rId52"/>
    <p:sldId id="586" r:id="rId53"/>
    <p:sldId id="579" r:id="rId54"/>
    <p:sldId id="580" r:id="rId55"/>
    <p:sldId id="341" r:id="rId56"/>
    <p:sldId id="342" r:id="rId57"/>
    <p:sldId id="532" r:id="rId58"/>
    <p:sldId id="533" r:id="rId59"/>
    <p:sldId id="535" r:id="rId60"/>
    <p:sldId id="573" r:id="rId61"/>
    <p:sldId id="537" r:id="rId62"/>
    <p:sldId id="575" r:id="rId63"/>
    <p:sldId id="538" r:id="rId64"/>
    <p:sldId id="574" r:id="rId65"/>
    <p:sldId id="539" r:id="rId66"/>
    <p:sldId id="541" r:id="rId67"/>
    <p:sldId id="542" r:id="rId68"/>
    <p:sldId id="576" r:id="rId69"/>
    <p:sldId id="540" r:id="rId70"/>
    <p:sldId id="482" r:id="rId71"/>
    <p:sldId id="577" r:id="rId72"/>
    <p:sldId id="546" r:id="rId73"/>
    <p:sldId id="547" r:id="rId74"/>
    <p:sldId id="553" r:id="rId75"/>
    <p:sldId id="554" r:id="rId76"/>
    <p:sldId id="555" r:id="rId77"/>
    <p:sldId id="353" r:id="rId78"/>
    <p:sldId id="558" r:id="rId79"/>
    <p:sldId id="543" r:id="rId80"/>
    <p:sldId id="354" r:id="rId81"/>
    <p:sldId id="357" r:id="rId82"/>
    <p:sldId id="358" r:id="rId83"/>
    <p:sldId id="544" r:id="rId84"/>
    <p:sldId id="559" r:id="rId85"/>
    <p:sldId id="365" r:id="rId86"/>
    <p:sldId id="560" r:id="rId87"/>
    <p:sldId id="567" r:id="rId88"/>
    <p:sldId id="568" r:id="rId89"/>
    <p:sldId id="569" r:id="rId90"/>
    <p:sldId id="366" r:id="rId91"/>
    <p:sldId id="562" r:id="rId92"/>
    <p:sldId id="563" r:id="rId93"/>
    <p:sldId id="564" r:id="rId94"/>
    <p:sldId id="565" r:id="rId95"/>
    <p:sldId id="566" r:id="rId96"/>
    <p:sldId id="570" r:id="rId97"/>
    <p:sldId id="370" r:id="rId98"/>
    <p:sldId id="371" r:id="rId99"/>
    <p:sldId id="571" r:id="rId100"/>
    <p:sldId id="572" r:id="rId101"/>
    <p:sldId id="372" r:id="rId102"/>
    <p:sldId id="373" r:id="rId103"/>
    <p:sldId id="578" r:id="rId104"/>
    <p:sldId id="385" r:id="rId10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 autoAdjust="0"/>
    <p:restoredTop sz="94599" autoAdjust="0"/>
  </p:normalViewPr>
  <p:slideViewPr>
    <p:cSldViewPr>
      <p:cViewPr varScale="1">
        <p:scale>
          <a:sx n="82" d="100"/>
          <a:sy n="82" d="100"/>
        </p:scale>
        <p:origin x="9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handoutMaster" Target="handoutMasters/handoutMaster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42546F-21C0-4ACD-A4A4-F7B3B7931EDD}" type="doc">
      <dgm:prSet loTypeId="urn:microsoft.com/office/officeart/2008/layout/PictureStrip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F1C560-B42E-443B-B7C1-5C528E919F30}">
      <dgm:prSet phldrT="[Text]" custT="1"/>
      <dgm:spPr/>
      <dgm:t>
        <a:bodyPr/>
        <a:lstStyle/>
        <a:p>
          <a:r>
            <a:rPr lang="en-US" sz="2600" dirty="0" err="1">
              <a:solidFill>
                <a:srgbClr val="FF0000"/>
              </a:solidFill>
            </a:rPr>
            <a:t>Chỉ</a:t>
          </a:r>
          <a:r>
            <a:rPr lang="en-US" sz="2600" dirty="0">
              <a:solidFill>
                <a:srgbClr val="FF0000"/>
              </a:solidFill>
            </a:rPr>
            <a:t> </a:t>
          </a:r>
          <a:r>
            <a:rPr lang="en-US" sz="2600" dirty="0" err="1">
              <a:solidFill>
                <a:srgbClr val="FF0000"/>
              </a:solidFill>
            </a:rPr>
            <a:t>thị</a:t>
          </a:r>
          <a:r>
            <a:rPr lang="en-US" sz="2600" dirty="0">
              <a:solidFill>
                <a:srgbClr val="FF0000"/>
              </a:solidFill>
            </a:rPr>
            <a:t> </a:t>
          </a:r>
          <a:r>
            <a:rPr lang="en-US" sz="2600" dirty="0" err="1">
              <a:solidFill>
                <a:srgbClr val="FF0000"/>
              </a:solidFill>
            </a:rPr>
            <a:t>tiền</a:t>
          </a:r>
          <a:r>
            <a:rPr lang="en-US" sz="2600" dirty="0">
              <a:solidFill>
                <a:srgbClr val="FF0000"/>
              </a:solidFill>
            </a:rPr>
            <a:t> </a:t>
          </a:r>
          <a:r>
            <a:rPr lang="en-US" sz="2600" dirty="0" err="1">
              <a:solidFill>
                <a:srgbClr val="FF0000"/>
              </a:solidFill>
            </a:rPr>
            <a:t>xử</a:t>
          </a:r>
          <a:r>
            <a:rPr lang="en-US" sz="2600" dirty="0">
              <a:solidFill>
                <a:srgbClr val="FF0000"/>
              </a:solidFill>
            </a:rPr>
            <a:t> </a:t>
          </a:r>
          <a:r>
            <a:rPr lang="en-US" sz="2600" dirty="0" err="1">
              <a:solidFill>
                <a:srgbClr val="FF0000"/>
              </a:solidFill>
            </a:rPr>
            <a:t>lý</a:t>
          </a:r>
          <a:endParaRPr lang="en-US" sz="2600" dirty="0">
            <a:solidFill>
              <a:srgbClr val="FF0000"/>
            </a:solidFill>
          </a:endParaRPr>
        </a:p>
      </dgm:t>
    </dgm:pt>
    <dgm:pt modelId="{7B2900BF-C987-492E-BEC7-9EEC669E3856}" type="parTrans" cxnId="{C49C2618-8F84-4039-A942-B5468134E1C3}">
      <dgm:prSet/>
      <dgm:spPr/>
      <dgm:t>
        <a:bodyPr/>
        <a:lstStyle/>
        <a:p>
          <a:endParaRPr lang="en-US" sz="2600"/>
        </a:p>
      </dgm:t>
    </dgm:pt>
    <dgm:pt modelId="{8D78787F-0311-417C-830F-CF90F87B4FF6}" type="sibTrans" cxnId="{C49C2618-8F84-4039-A942-B5468134E1C3}">
      <dgm:prSet/>
      <dgm:spPr/>
      <dgm:t>
        <a:bodyPr/>
        <a:lstStyle/>
        <a:p>
          <a:endParaRPr lang="en-US" sz="2600"/>
        </a:p>
      </dgm:t>
    </dgm:pt>
    <dgm:pt modelId="{25E881C0-9177-4792-A45B-609BDCBE052D}">
      <dgm:prSet phldrT="[Text]" custT="1"/>
      <dgm:spPr/>
      <dgm:t>
        <a:bodyPr/>
        <a:lstStyle/>
        <a:p>
          <a:r>
            <a:rPr lang="en-US" sz="2600" dirty="0" err="1">
              <a:solidFill>
                <a:srgbClr val="FF0000"/>
              </a:solidFill>
            </a:rPr>
            <a:t>Hàm</a:t>
          </a:r>
          <a:r>
            <a:rPr lang="en-US" sz="2600" dirty="0">
              <a:solidFill>
                <a:srgbClr val="FF0000"/>
              </a:solidFill>
            </a:rPr>
            <a:t> main()</a:t>
          </a:r>
        </a:p>
      </dgm:t>
    </dgm:pt>
    <dgm:pt modelId="{099E363A-0934-49FD-9717-07C472C238AA}" type="parTrans" cxnId="{E9DCC149-AB7A-4937-B82A-380C55273365}">
      <dgm:prSet/>
      <dgm:spPr/>
      <dgm:t>
        <a:bodyPr/>
        <a:lstStyle/>
        <a:p>
          <a:endParaRPr lang="en-US" sz="2600"/>
        </a:p>
      </dgm:t>
    </dgm:pt>
    <dgm:pt modelId="{58C47C20-0CAB-4C19-AAB3-2A64DA8F21B4}" type="sibTrans" cxnId="{E9DCC149-AB7A-4937-B82A-380C55273365}">
      <dgm:prSet/>
      <dgm:spPr/>
      <dgm:t>
        <a:bodyPr/>
        <a:lstStyle/>
        <a:p>
          <a:endParaRPr lang="en-US" sz="2600"/>
        </a:p>
      </dgm:t>
    </dgm:pt>
    <dgm:pt modelId="{1209D4BC-067D-45F2-977E-71C1F9C8BA17}">
      <dgm:prSet phldrT="[Text]" custT="1"/>
      <dgm:spPr/>
      <dgm:t>
        <a:bodyPr/>
        <a:lstStyle/>
        <a:p>
          <a:r>
            <a:rPr lang="en-US" sz="2600" dirty="0" err="1"/>
            <a:t>Mô</a:t>
          </a:r>
          <a:r>
            <a:rPr lang="en-US" sz="2600" dirty="0"/>
            <a:t> </a:t>
          </a:r>
          <a:r>
            <a:rPr lang="en-US" sz="2600" dirty="0" err="1"/>
            <a:t>tả</a:t>
          </a:r>
          <a:r>
            <a:rPr lang="en-US" sz="2600" dirty="0"/>
            <a:t> </a:t>
          </a:r>
          <a:r>
            <a:rPr lang="en-US" sz="2600" dirty="0" err="1"/>
            <a:t>chương</a:t>
          </a:r>
          <a:r>
            <a:rPr lang="en-US" sz="2600" dirty="0"/>
            <a:t> </a:t>
          </a:r>
          <a:r>
            <a:rPr lang="en-US" sz="2600" dirty="0" err="1"/>
            <a:t>trình</a:t>
          </a:r>
          <a:r>
            <a:rPr lang="en-US" sz="2600" dirty="0"/>
            <a:t>: </a:t>
          </a:r>
          <a:r>
            <a:rPr lang="en-US" sz="2600" dirty="0" err="1"/>
            <a:t>mục</a:t>
          </a:r>
          <a:r>
            <a:rPr lang="en-US" sz="2600" dirty="0"/>
            <a:t> </a:t>
          </a:r>
          <a:r>
            <a:rPr lang="en-US" sz="2600" dirty="0" err="1"/>
            <a:t>đích</a:t>
          </a:r>
          <a:r>
            <a:rPr lang="en-US" sz="2600" dirty="0"/>
            <a:t>, </a:t>
          </a:r>
          <a:r>
            <a:rPr lang="en-US" sz="2600" dirty="0" err="1"/>
            <a:t>tên</a:t>
          </a:r>
          <a:r>
            <a:rPr lang="en-US" sz="2600" dirty="0"/>
            <a:t> </a:t>
          </a:r>
          <a:r>
            <a:rPr lang="en-US" sz="2600" dirty="0" err="1"/>
            <a:t>tác</a:t>
          </a:r>
          <a:r>
            <a:rPr lang="en-US" sz="2600" dirty="0"/>
            <a:t> </a:t>
          </a:r>
          <a:r>
            <a:rPr lang="en-US" sz="2600" dirty="0" err="1"/>
            <a:t>giả</a:t>
          </a:r>
          <a:r>
            <a:rPr lang="en-US" sz="2600" dirty="0"/>
            <a:t>, </a:t>
          </a:r>
          <a:r>
            <a:rPr lang="en-US" sz="2600" dirty="0" err="1"/>
            <a:t>ngày</a:t>
          </a:r>
          <a:r>
            <a:rPr lang="en-US" sz="2600" dirty="0"/>
            <a:t> </a:t>
          </a:r>
          <a:r>
            <a:rPr lang="en-US" sz="2600" dirty="0" err="1"/>
            <a:t>viết</a:t>
          </a:r>
          <a:r>
            <a:rPr lang="en-US" sz="2600" dirty="0"/>
            <a:t>, </a:t>
          </a:r>
          <a:r>
            <a:rPr lang="en-US" sz="2600" dirty="0" err="1"/>
            <a:t>các</a:t>
          </a:r>
          <a:r>
            <a:rPr lang="en-US" sz="2600" dirty="0"/>
            <a:t> </a:t>
          </a:r>
          <a:r>
            <a:rPr lang="en-US" sz="2600" dirty="0" err="1"/>
            <a:t>thông</a:t>
          </a:r>
          <a:r>
            <a:rPr lang="en-US" sz="2600" dirty="0"/>
            <a:t> tin </a:t>
          </a:r>
          <a:r>
            <a:rPr lang="en-US" sz="2600" dirty="0" err="1"/>
            <a:t>khác</a:t>
          </a:r>
          <a:r>
            <a:rPr lang="en-US" sz="2600" dirty="0"/>
            <a:t> … (</a:t>
          </a:r>
          <a:r>
            <a:rPr lang="en-US" sz="2600" dirty="0" err="1"/>
            <a:t>Không</a:t>
          </a:r>
          <a:r>
            <a:rPr lang="en-US" sz="2600" dirty="0"/>
            <a:t> </a:t>
          </a:r>
          <a:r>
            <a:rPr lang="en-US" sz="2600" dirty="0" err="1"/>
            <a:t>bắt</a:t>
          </a:r>
          <a:r>
            <a:rPr lang="en-US" sz="2600" dirty="0"/>
            <a:t> </a:t>
          </a:r>
          <a:r>
            <a:rPr lang="en-US" sz="2600" dirty="0" err="1"/>
            <a:t>buộc</a:t>
          </a:r>
          <a:r>
            <a:rPr lang="en-US" sz="2600" dirty="0"/>
            <a:t>)</a:t>
          </a:r>
        </a:p>
      </dgm:t>
    </dgm:pt>
    <dgm:pt modelId="{AFAA0F6D-3BD3-4D25-97CD-1F40CB3E06BC}" type="parTrans" cxnId="{FA2D3818-9010-4F7F-BD56-FD1A01C974D1}">
      <dgm:prSet/>
      <dgm:spPr/>
      <dgm:t>
        <a:bodyPr/>
        <a:lstStyle/>
        <a:p>
          <a:endParaRPr lang="en-US"/>
        </a:p>
      </dgm:t>
    </dgm:pt>
    <dgm:pt modelId="{AC8BA973-85A8-4D84-A61E-AA94E1175F5C}" type="sibTrans" cxnId="{FA2D3818-9010-4F7F-BD56-FD1A01C974D1}">
      <dgm:prSet/>
      <dgm:spPr/>
      <dgm:t>
        <a:bodyPr/>
        <a:lstStyle/>
        <a:p>
          <a:endParaRPr lang="en-US"/>
        </a:p>
      </dgm:t>
    </dgm:pt>
    <dgm:pt modelId="{552F161D-21AB-4201-B529-CE61E989CF01}" type="pres">
      <dgm:prSet presAssocID="{8C42546F-21C0-4ACD-A4A4-F7B3B7931EDD}" presName="Name0" presStyleCnt="0">
        <dgm:presLayoutVars>
          <dgm:dir/>
          <dgm:resizeHandles val="exact"/>
        </dgm:presLayoutVars>
      </dgm:prSet>
      <dgm:spPr/>
    </dgm:pt>
    <dgm:pt modelId="{2EC830AC-A788-4F9B-8FF3-01146DBD1902}" type="pres">
      <dgm:prSet presAssocID="{1209D4BC-067D-45F2-977E-71C1F9C8BA17}" presName="composite" presStyleCnt="0"/>
      <dgm:spPr/>
    </dgm:pt>
    <dgm:pt modelId="{A9712BE8-F6C3-443D-853F-5FB3AA36FDD7}" type="pres">
      <dgm:prSet presAssocID="{1209D4BC-067D-45F2-977E-71C1F9C8BA17}" presName="rect1" presStyleLbl="trAlignAcc1" presStyleIdx="0" presStyleCnt="3" custScaleX="139164">
        <dgm:presLayoutVars>
          <dgm:bulletEnabled val="1"/>
        </dgm:presLayoutVars>
      </dgm:prSet>
      <dgm:spPr/>
    </dgm:pt>
    <dgm:pt modelId="{276F22B4-6733-458A-99B5-A1D01E6A4848}" type="pres">
      <dgm:prSet presAssocID="{1209D4BC-067D-45F2-977E-71C1F9C8BA17}" presName="rect2" presStyleLbl="fgImgPlace1" presStyleIdx="0" presStyleCnt="3" custLinFactNeighborX="-97168"/>
      <dgm:spPr/>
    </dgm:pt>
    <dgm:pt modelId="{D6BAE3F7-C31A-463A-A61F-998701013A9A}" type="pres">
      <dgm:prSet presAssocID="{AC8BA973-85A8-4D84-A61E-AA94E1175F5C}" presName="sibTrans" presStyleCnt="0"/>
      <dgm:spPr/>
    </dgm:pt>
    <dgm:pt modelId="{990DBD75-88E0-4863-A11A-9FA7B9107C14}" type="pres">
      <dgm:prSet presAssocID="{C2F1C560-B42E-443B-B7C1-5C528E919F30}" presName="composite" presStyleCnt="0"/>
      <dgm:spPr/>
    </dgm:pt>
    <dgm:pt modelId="{8CF16D32-44CA-4C8F-821A-07E82B3E36BB}" type="pres">
      <dgm:prSet presAssocID="{C2F1C560-B42E-443B-B7C1-5C528E919F30}" presName="rect1" presStyleLbl="trAlignAcc1" presStyleIdx="1" presStyleCnt="3" custScaleX="139356">
        <dgm:presLayoutVars>
          <dgm:bulletEnabled val="1"/>
        </dgm:presLayoutVars>
      </dgm:prSet>
      <dgm:spPr/>
    </dgm:pt>
    <dgm:pt modelId="{48FAB225-FA7D-4207-BC2C-BE3BB2984E38}" type="pres">
      <dgm:prSet presAssocID="{C2F1C560-B42E-443B-B7C1-5C528E919F30}" presName="rect2" presStyleLbl="fgImgPlace1" presStyleIdx="1" presStyleCnt="3" custLinFactNeighborX="-97168"/>
      <dgm:spPr/>
    </dgm:pt>
    <dgm:pt modelId="{C64AF39A-7DCC-4ABB-974B-06C72A1815E3}" type="pres">
      <dgm:prSet presAssocID="{8D78787F-0311-417C-830F-CF90F87B4FF6}" presName="sibTrans" presStyleCnt="0"/>
      <dgm:spPr/>
    </dgm:pt>
    <dgm:pt modelId="{534DAC54-077D-4786-B525-004A3E7F848B}" type="pres">
      <dgm:prSet presAssocID="{25E881C0-9177-4792-A45B-609BDCBE052D}" presName="composite" presStyleCnt="0"/>
      <dgm:spPr/>
    </dgm:pt>
    <dgm:pt modelId="{3BA02013-87D0-473B-9A19-781CC590F482}" type="pres">
      <dgm:prSet presAssocID="{25E881C0-9177-4792-A45B-609BDCBE052D}" presName="rect1" presStyleLbl="trAlignAcc1" presStyleIdx="2" presStyleCnt="3" custScaleX="139164">
        <dgm:presLayoutVars>
          <dgm:bulletEnabled val="1"/>
        </dgm:presLayoutVars>
      </dgm:prSet>
      <dgm:spPr/>
    </dgm:pt>
    <dgm:pt modelId="{4731CACB-52BE-4A0D-92BB-CD51344F9358}" type="pres">
      <dgm:prSet presAssocID="{25E881C0-9177-4792-A45B-609BDCBE052D}" presName="rect2" presStyleLbl="fgImgPlace1" presStyleIdx="2" presStyleCnt="3" custLinFactNeighborX="-97168"/>
      <dgm:spPr/>
    </dgm:pt>
  </dgm:ptLst>
  <dgm:cxnLst>
    <dgm:cxn modelId="{C49C2618-8F84-4039-A942-B5468134E1C3}" srcId="{8C42546F-21C0-4ACD-A4A4-F7B3B7931EDD}" destId="{C2F1C560-B42E-443B-B7C1-5C528E919F30}" srcOrd="1" destOrd="0" parTransId="{7B2900BF-C987-492E-BEC7-9EEC669E3856}" sibTransId="{8D78787F-0311-417C-830F-CF90F87B4FF6}"/>
    <dgm:cxn modelId="{FA2D3818-9010-4F7F-BD56-FD1A01C974D1}" srcId="{8C42546F-21C0-4ACD-A4A4-F7B3B7931EDD}" destId="{1209D4BC-067D-45F2-977E-71C1F9C8BA17}" srcOrd="0" destOrd="0" parTransId="{AFAA0F6D-3BD3-4D25-97CD-1F40CB3E06BC}" sibTransId="{AC8BA973-85A8-4D84-A61E-AA94E1175F5C}"/>
    <dgm:cxn modelId="{84E07729-64A8-4C1F-9D4B-C3DF49717917}" type="presOf" srcId="{1209D4BC-067D-45F2-977E-71C1F9C8BA17}" destId="{A9712BE8-F6C3-443D-853F-5FB3AA36FDD7}" srcOrd="0" destOrd="0" presId="urn:microsoft.com/office/officeart/2008/layout/PictureStrips"/>
    <dgm:cxn modelId="{E9DCC149-AB7A-4937-B82A-380C55273365}" srcId="{8C42546F-21C0-4ACD-A4A4-F7B3B7931EDD}" destId="{25E881C0-9177-4792-A45B-609BDCBE052D}" srcOrd="2" destOrd="0" parTransId="{099E363A-0934-49FD-9717-07C472C238AA}" sibTransId="{58C47C20-0CAB-4C19-AAB3-2A64DA8F21B4}"/>
    <dgm:cxn modelId="{EECFDD71-248C-4518-8246-402B925EBB7F}" type="presOf" srcId="{C2F1C560-B42E-443B-B7C1-5C528E919F30}" destId="{8CF16D32-44CA-4C8F-821A-07E82B3E36BB}" srcOrd="0" destOrd="0" presId="urn:microsoft.com/office/officeart/2008/layout/PictureStrips"/>
    <dgm:cxn modelId="{E4E7D682-BF72-4E8E-A330-93B113954F9F}" type="presOf" srcId="{8C42546F-21C0-4ACD-A4A4-F7B3B7931EDD}" destId="{552F161D-21AB-4201-B529-CE61E989CF01}" srcOrd="0" destOrd="0" presId="urn:microsoft.com/office/officeart/2008/layout/PictureStrips"/>
    <dgm:cxn modelId="{1803D7C4-5207-4408-BD12-D0D1A2A71090}" type="presOf" srcId="{25E881C0-9177-4792-A45B-609BDCBE052D}" destId="{3BA02013-87D0-473B-9A19-781CC590F482}" srcOrd="0" destOrd="0" presId="urn:microsoft.com/office/officeart/2008/layout/PictureStrips"/>
    <dgm:cxn modelId="{67192E8C-4EF4-4EB2-A2C2-9E1C3755A792}" type="presParOf" srcId="{552F161D-21AB-4201-B529-CE61E989CF01}" destId="{2EC830AC-A788-4F9B-8FF3-01146DBD1902}" srcOrd="0" destOrd="0" presId="urn:microsoft.com/office/officeart/2008/layout/PictureStrips"/>
    <dgm:cxn modelId="{18644181-863E-4869-A060-77689942A902}" type="presParOf" srcId="{2EC830AC-A788-4F9B-8FF3-01146DBD1902}" destId="{A9712BE8-F6C3-443D-853F-5FB3AA36FDD7}" srcOrd="0" destOrd="0" presId="urn:microsoft.com/office/officeart/2008/layout/PictureStrips"/>
    <dgm:cxn modelId="{D74AA9EA-9FBD-4A03-9F5A-9FDEAD9AB94F}" type="presParOf" srcId="{2EC830AC-A788-4F9B-8FF3-01146DBD1902}" destId="{276F22B4-6733-458A-99B5-A1D01E6A4848}" srcOrd="1" destOrd="0" presId="urn:microsoft.com/office/officeart/2008/layout/PictureStrips"/>
    <dgm:cxn modelId="{53CB1D8B-B317-4B28-8DC1-F0B88F9A9159}" type="presParOf" srcId="{552F161D-21AB-4201-B529-CE61E989CF01}" destId="{D6BAE3F7-C31A-463A-A61F-998701013A9A}" srcOrd="1" destOrd="0" presId="urn:microsoft.com/office/officeart/2008/layout/PictureStrips"/>
    <dgm:cxn modelId="{81E2E651-D2E2-4E78-A8E2-45BEDFE0753F}" type="presParOf" srcId="{552F161D-21AB-4201-B529-CE61E989CF01}" destId="{990DBD75-88E0-4863-A11A-9FA7B9107C14}" srcOrd="2" destOrd="0" presId="urn:microsoft.com/office/officeart/2008/layout/PictureStrips"/>
    <dgm:cxn modelId="{E98A64D3-7614-41DC-AE2D-99F07FD7C5DE}" type="presParOf" srcId="{990DBD75-88E0-4863-A11A-9FA7B9107C14}" destId="{8CF16D32-44CA-4C8F-821A-07E82B3E36BB}" srcOrd="0" destOrd="0" presId="urn:microsoft.com/office/officeart/2008/layout/PictureStrips"/>
    <dgm:cxn modelId="{32E3CE33-8B7B-41B3-9368-6FB3DD61B615}" type="presParOf" srcId="{990DBD75-88E0-4863-A11A-9FA7B9107C14}" destId="{48FAB225-FA7D-4207-BC2C-BE3BB2984E38}" srcOrd="1" destOrd="0" presId="urn:microsoft.com/office/officeart/2008/layout/PictureStrips"/>
    <dgm:cxn modelId="{AD2088AE-FEB0-4514-B313-04CABC3658C6}" type="presParOf" srcId="{552F161D-21AB-4201-B529-CE61E989CF01}" destId="{C64AF39A-7DCC-4ABB-974B-06C72A1815E3}" srcOrd="3" destOrd="0" presId="urn:microsoft.com/office/officeart/2008/layout/PictureStrips"/>
    <dgm:cxn modelId="{E69EA9EF-8FF4-4DA0-9E4D-E03AC22E233D}" type="presParOf" srcId="{552F161D-21AB-4201-B529-CE61E989CF01}" destId="{534DAC54-077D-4786-B525-004A3E7F848B}" srcOrd="4" destOrd="0" presId="urn:microsoft.com/office/officeart/2008/layout/PictureStrips"/>
    <dgm:cxn modelId="{8B2F21E9-7788-43F1-A8F6-BCBA95649D2B}" type="presParOf" srcId="{534DAC54-077D-4786-B525-004A3E7F848B}" destId="{3BA02013-87D0-473B-9A19-781CC590F482}" srcOrd="0" destOrd="0" presId="urn:microsoft.com/office/officeart/2008/layout/PictureStrips"/>
    <dgm:cxn modelId="{8EF56316-1EE4-40B3-BE85-D317EA9329FB}" type="presParOf" srcId="{534DAC54-077D-4786-B525-004A3E7F848B}" destId="{4731CACB-52BE-4A0D-92BB-CD51344F9358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712BE8-F6C3-443D-853F-5FB3AA36FDD7}">
      <dsp:nvSpPr>
        <dsp:cNvPr id="0" name=""/>
        <dsp:cNvSpPr/>
      </dsp:nvSpPr>
      <dsp:spPr>
        <a:xfrm>
          <a:off x="1367211" y="264806"/>
          <a:ext cx="5342776" cy="11997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2629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/>
            <a:t>Mô</a:t>
          </a:r>
          <a:r>
            <a:rPr lang="en-US" sz="2600" kern="1200" dirty="0"/>
            <a:t> </a:t>
          </a:r>
          <a:r>
            <a:rPr lang="en-US" sz="2600" kern="1200" dirty="0" err="1"/>
            <a:t>tả</a:t>
          </a:r>
          <a:r>
            <a:rPr lang="en-US" sz="2600" kern="1200" dirty="0"/>
            <a:t> </a:t>
          </a:r>
          <a:r>
            <a:rPr lang="en-US" sz="2600" kern="1200" dirty="0" err="1"/>
            <a:t>chương</a:t>
          </a:r>
          <a:r>
            <a:rPr lang="en-US" sz="2600" kern="1200" dirty="0"/>
            <a:t> </a:t>
          </a:r>
          <a:r>
            <a:rPr lang="en-US" sz="2600" kern="1200" dirty="0" err="1"/>
            <a:t>trình</a:t>
          </a:r>
          <a:r>
            <a:rPr lang="en-US" sz="2600" kern="1200" dirty="0"/>
            <a:t>: </a:t>
          </a:r>
          <a:r>
            <a:rPr lang="en-US" sz="2600" kern="1200" dirty="0" err="1"/>
            <a:t>mục</a:t>
          </a:r>
          <a:r>
            <a:rPr lang="en-US" sz="2600" kern="1200" dirty="0"/>
            <a:t> </a:t>
          </a:r>
          <a:r>
            <a:rPr lang="en-US" sz="2600" kern="1200" dirty="0" err="1"/>
            <a:t>đích</a:t>
          </a:r>
          <a:r>
            <a:rPr lang="en-US" sz="2600" kern="1200" dirty="0"/>
            <a:t>, </a:t>
          </a:r>
          <a:r>
            <a:rPr lang="en-US" sz="2600" kern="1200" dirty="0" err="1"/>
            <a:t>tên</a:t>
          </a:r>
          <a:r>
            <a:rPr lang="en-US" sz="2600" kern="1200" dirty="0"/>
            <a:t> </a:t>
          </a:r>
          <a:r>
            <a:rPr lang="en-US" sz="2600" kern="1200" dirty="0" err="1"/>
            <a:t>tác</a:t>
          </a:r>
          <a:r>
            <a:rPr lang="en-US" sz="2600" kern="1200" dirty="0"/>
            <a:t> </a:t>
          </a:r>
          <a:r>
            <a:rPr lang="en-US" sz="2600" kern="1200" dirty="0" err="1"/>
            <a:t>giả</a:t>
          </a:r>
          <a:r>
            <a:rPr lang="en-US" sz="2600" kern="1200" dirty="0"/>
            <a:t>, </a:t>
          </a:r>
          <a:r>
            <a:rPr lang="en-US" sz="2600" kern="1200" dirty="0" err="1"/>
            <a:t>ngày</a:t>
          </a:r>
          <a:r>
            <a:rPr lang="en-US" sz="2600" kern="1200" dirty="0"/>
            <a:t> </a:t>
          </a:r>
          <a:r>
            <a:rPr lang="en-US" sz="2600" kern="1200" dirty="0" err="1"/>
            <a:t>viết</a:t>
          </a:r>
          <a:r>
            <a:rPr lang="en-US" sz="2600" kern="1200" dirty="0"/>
            <a:t>, </a:t>
          </a:r>
          <a:r>
            <a:rPr lang="en-US" sz="2600" kern="1200" dirty="0" err="1"/>
            <a:t>các</a:t>
          </a:r>
          <a:r>
            <a:rPr lang="en-US" sz="2600" kern="1200" dirty="0"/>
            <a:t> </a:t>
          </a:r>
          <a:r>
            <a:rPr lang="en-US" sz="2600" kern="1200" dirty="0" err="1"/>
            <a:t>thông</a:t>
          </a:r>
          <a:r>
            <a:rPr lang="en-US" sz="2600" kern="1200" dirty="0"/>
            <a:t> tin </a:t>
          </a:r>
          <a:r>
            <a:rPr lang="en-US" sz="2600" kern="1200" dirty="0" err="1"/>
            <a:t>khác</a:t>
          </a:r>
          <a:r>
            <a:rPr lang="en-US" sz="2600" kern="1200" dirty="0"/>
            <a:t> … (</a:t>
          </a:r>
          <a:r>
            <a:rPr lang="en-US" sz="2600" kern="1200" dirty="0" err="1"/>
            <a:t>Không</a:t>
          </a:r>
          <a:r>
            <a:rPr lang="en-US" sz="2600" kern="1200" dirty="0"/>
            <a:t> </a:t>
          </a:r>
          <a:r>
            <a:rPr lang="en-US" sz="2600" kern="1200" dirty="0" err="1"/>
            <a:t>bắt</a:t>
          </a:r>
          <a:r>
            <a:rPr lang="en-US" sz="2600" kern="1200" dirty="0"/>
            <a:t> </a:t>
          </a:r>
          <a:r>
            <a:rPr lang="en-US" sz="2600" kern="1200" dirty="0" err="1"/>
            <a:t>buộc</a:t>
          </a:r>
          <a:r>
            <a:rPr lang="en-US" sz="2600" kern="1200" dirty="0"/>
            <a:t>)</a:t>
          </a:r>
        </a:p>
      </dsp:txBody>
      <dsp:txXfrm>
        <a:off x="1367211" y="264806"/>
        <a:ext cx="5342776" cy="1199748"/>
      </dsp:txXfrm>
    </dsp:sp>
    <dsp:sp modelId="{276F22B4-6733-458A-99B5-A1D01E6A4848}">
      <dsp:nvSpPr>
        <dsp:cNvPr id="0" name=""/>
        <dsp:cNvSpPr/>
      </dsp:nvSpPr>
      <dsp:spPr>
        <a:xfrm>
          <a:off x="1142996" y="91509"/>
          <a:ext cx="839823" cy="125973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F16D32-44CA-4C8F-821A-07E82B3E36BB}">
      <dsp:nvSpPr>
        <dsp:cNvPr id="0" name=""/>
        <dsp:cNvSpPr/>
      </dsp:nvSpPr>
      <dsp:spPr>
        <a:xfrm>
          <a:off x="1363526" y="1775155"/>
          <a:ext cx="5350147" cy="11997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2629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>
              <a:solidFill>
                <a:srgbClr val="FF0000"/>
              </a:solidFill>
            </a:rPr>
            <a:t>Chỉ</a:t>
          </a:r>
          <a:r>
            <a:rPr lang="en-US" sz="2600" kern="1200" dirty="0">
              <a:solidFill>
                <a:srgbClr val="FF0000"/>
              </a:solidFill>
            </a:rPr>
            <a:t> </a:t>
          </a:r>
          <a:r>
            <a:rPr lang="en-US" sz="2600" kern="1200" dirty="0" err="1">
              <a:solidFill>
                <a:srgbClr val="FF0000"/>
              </a:solidFill>
            </a:rPr>
            <a:t>thị</a:t>
          </a:r>
          <a:r>
            <a:rPr lang="en-US" sz="2600" kern="1200" dirty="0">
              <a:solidFill>
                <a:srgbClr val="FF0000"/>
              </a:solidFill>
            </a:rPr>
            <a:t> </a:t>
          </a:r>
          <a:r>
            <a:rPr lang="en-US" sz="2600" kern="1200" dirty="0" err="1">
              <a:solidFill>
                <a:srgbClr val="FF0000"/>
              </a:solidFill>
            </a:rPr>
            <a:t>tiền</a:t>
          </a:r>
          <a:r>
            <a:rPr lang="en-US" sz="2600" kern="1200" dirty="0">
              <a:solidFill>
                <a:srgbClr val="FF0000"/>
              </a:solidFill>
            </a:rPr>
            <a:t> </a:t>
          </a:r>
          <a:r>
            <a:rPr lang="en-US" sz="2600" kern="1200" dirty="0" err="1">
              <a:solidFill>
                <a:srgbClr val="FF0000"/>
              </a:solidFill>
            </a:rPr>
            <a:t>xử</a:t>
          </a:r>
          <a:r>
            <a:rPr lang="en-US" sz="2600" kern="1200" dirty="0">
              <a:solidFill>
                <a:srgbClr val="FF0000"/>
              </a:solidFill>
            </a:rPr>
            <a:t> </a:t>
          </a:r>
          <a:r>
            <a:rPr lang="en-US" sz="2600" kern="1200" dirty="0" err="1">
              <a:solidFill>
                <a:srgbClr val="FF0000"/>
              </a:solidFill>
            </a:rPr>
            <a:t>lý</a:t>
          </a:r>
          <a:endParaRPr lang="en-US" sz="2600" kern="1200" dirty="0">
            <a:solidFill>
              <a:srgbClr val="FF0000"/>
            </a:solidFill>
          </a:endParaRPr>
        </a:p>
      </dsp:txBody>
      <dsp:txXfrm>
        <a:off x="1363526" y="1775155"/>
        <a:ext cx="5350147" cy="1199748"/>
      </dsp:txXfrm>
    </dsp:sp>
    <dsp:sp modelId="{48FAB225-FA7D-4207-BC2C-BE3BB2984E38}">
      <dsp:nvSpPr>
        <dsp:cNvPr id="0" name=""/>
        <dsp:cNvSpPr/>
      </dsp:nvSpPr>
      <dsp:spPr>
        <a:xfrm>
          <a:off x="1142996" y="1601858"/>
          <a:ext cx="839823" cy="125973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A02013-87D0-473B-9A19-781CC590F482}">
      <dsp:nvSpPr>
        <dsp:cNvPr id="0" name=""/>
        <dsp:cNvSpPr/>
      </dsp:nvSpPr>
      <dsp:spPr>
        <a:xfrm>
          <a:off x="1367211" y="3285505"/>
          <a:ext cx="5342776" cy="11997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2629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 err="1">
              <a:solidFill>
                <a:srgbClr val="FF0000"/>
              </a:solidFill>
            </a:rPr>
            <a:t>Hàm</a:t>
          </a:r>
          <a:r>
            <a:rPr lang="en-US" sz="2600" kern="1200" dirty="0">
              <a:solidFill>
                <a:srgbClr val="FF0000"/>
              </a:solidFill>
            </a:rPr>
            <a:t> main()</a:t>
          </a:r>
        </a:p>
      </dsp:txBody>
      <dsp:txXfrm>
        <a:off x="1367211" y="3285505"/>
        <a:ext cx="5342776" cy="1199748"/>
      </dsp:txXfrm>
    </dsp:sp>
    <dsp:sp modelId="{4731CACB-52BE-4A0D-92BB-CD51344F9358}">
      <dsp:nvSpPr>
        <dsp:cNvPr id="0" name=""/>
        <dsp:cNvSpPr/>
      </dsp:nvSpPr>
      <dsp:spPr>
        <a:xfrm>
          <a:off x="1142996" y="3112208"/>
          <a:ext cx="839823" cy="125973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11/09/2017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11/09/2017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981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389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253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62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190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342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49C81-6465-42A0-9B6E-C400035FEAD3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6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 smtClean="0"/>
              <a:pPr>
                <a:defRPr/>
              </a:pPr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07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9.wmf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2332833"/>
            <a:ext cx="7753350" cy="1066800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br>
              <a:rPr lang="en-US" b="1" dirty="0"/>
            </a:br>
            <a:r>
              <a:rPr lang="en-US" dirty="0" err="1">
                <a:solidFill>
                  <a:srgbClr val="FFFF00"/>
                </a:solidFill>
              </a:rPr>
              <a:t>Bài</a:t>
            </a:r>
            <a:r>
              <a:rPr lang="en-US" dirty="0">
                <a:solidFill>
                  <a:srgbClr val="FFFF00"/>
                </a:solidFill>
              </a:rPr>
              <a:t> 2. </a:t>
            </a:r>
            <a:r>
              <a:rPr lang="en-US" dirty="0" err="1">
                <a:solidFill>
                  <a:srgbClr val="FFFF00"/>
                </a:solidFill>
              </a:rPr>
              <a:t>Giới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thiệu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ngôn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ngữ</a:t>
            </a:r>
            <a:r>
              <a:rPr lang="en-US" dirty="0">
                <a:solidFill>
                  <a:srgbClr val="FFFF00"/>
                </a:solidFill>
              </a:rPr>
              <a:t> C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(6 </a:t>
            </a:r>
            <a:r>
              <a:rPr lang="en-US" dirty="0" err="1">
                <a:solidFill>
                  <a:srgbClr val="FFFF00"/>
                </a:solidFill>
              </a:rPr>
              <a:t>tiết</a:t>
            </a:r>
            <a:r>
              <a:rPr lang="en-US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 dirty="0">
                <a:solidFill>
                  <a:srgbClr val="002060"/>
                </a:solidFill>
              </a:rPr>
              <a:t>: 06/09/2017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88FB772-8C16-4E2D-BDC1-F7491433AC9D}" type="slidenum">
              <a:rPr lang="en-US">
                <a:solidFill>
                  <a:srgbClr val="FFFFFF"/>
                </a:solidFill>
              </a:rPr>
              <a:pPr eaLnBrk="1" hangingPunct="1"/>
              <a:t>1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 </a:t>
            </a:r>
            <a:r>
              <a:rPr lang="en-US" dirty="0" err="1"/>
              <a:t>dùng</a:t>
            </a:r>
            <a:r>
              <a:rPr lang="en-US" dirty="0"/>
              <a:t> Dev-C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1828800"/>
            <a:ext cx="7924800" cy="892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600" dirty="0" err="1"/>
              <a:t>Bước</a:t>
            </a:r>
            <a:r>
              <a:rPr lang="en-US" sz="2600" dirty="0"/>
              <a:t> 6. </a:t>
            </a:r>
            <a:r>
              <a:rPr lang="en-US" sz="2600" dirty="0" err="1"/>
              <a:t>Nếu</a:t>
            </a:r>
            <a:r>
              <a:rPr lang="en-US" sz="2600" dirty="0"/>
              <a:t> </a:t>
            </a:r>
            <a:r>
              <a:rPr lang="en-US" sz="2600" dirty="0" err="1"/>
              <a:t>không</a:t>
            </a:r>
            <a:r>
              <a:rPr lang="en-US" sz="2600" dirty="0"/>
              <a:t> </a:t>
            </a:r>
            <a:r>
              <a:rPr lang="en-US" sz="2600" dirty="0" err="1"/>
              <a:t>có</a:t>
            </a:r>
            <a:r>
              <a:rPr lang="en-US" sz="2600" dirty="0"/>
              <a:t> Errors </a:t>
            </a:r>
            <a:r>
              <a:rPr lang="en-US" sz="2600" dirty="0" err="1"/>
              <a:t>thì</a:t>
            </a:r>
            <a:r>
              <a:rPr lang="en-US" sz="2600" dirty="0"/>
              <a:t> </a:t>
            </a:r>
            <a:r>
              <a:rPr lang="en-US" sz="2600" dirty="0" err="1"/>
              <a:t>Chọn</a:t>
            </a:r>
            <a:r>
              <a:rPr lang="en-US" sz="2600" dirty="0"/>
              <a:t> Execute\ Run </a:t>
            </a:r>
            <a:r>
              <a:rPr lang="en-US" sz="2600" dirty="0" err="1"/>
              <a:t>để</a:t>
            </a:r>
            <a:r>
              <a:rPr lang="en-US" sz="2600" dirty="0"/>
              <a:t> </a:t>
            </a:r>
            <a:r>
              <a:rPr lang="en-US" sz="2600" dirty="0" err="1"/>
              <a:t>thực</a:t>
            </a:r>
            <a:r>
              <a:rPr lang="en-US" sz="2600" dirty="0"/>
              <a:t> </a:t>
            </a:r>
            <a:r>
              <a:rPr lang="en-US" sz="2600" dirty="0" err="1"/>
              <a:t>thi</a:t>
            </a:r>
            <a:r>
              <a:rPr lang="en-US" sz="2600" dirty="0"/>
              <a:t> </a:t>
            </a:r>
            <a:r>
              <a:rPr lang="en-US" sz="2600" dirty="0" err="1"/>
              <a:t>chương</a:t>
            </a:r>
            <a:r>
              <a:rPr lang="en-US" sz="2600" dirty="0"/>
              <a:t> </a:t>
            </a:r>
            <a:r>
              <a:rPr lang="en-US" sz="2600" dirty="0" err="1"/>
              <a:t>trình</a:t>
            </a:r>
            <a:endParaRPr lang="en-US" sz="2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44" y="3124200"/>
            <a:ext cx="8102056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0113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8134350" cy="5410200"/>
          </a:xfrm>
        </p:spPr>
        <p:txBody>
          <a:bodyPr rtlCol="0">
            <a:noAutofit/>
          </a:bodyPr>
          <a:lstStyle/>
          <a:p>
            <a:pPr marL="548640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 startAt="5"/>
              <a:defRPr/>
            </a:pP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tròn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x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bàn</a:t>
            </a:r>
            <a:r>
              <a:rPr lang="en-US" dirty="0"/>
              <a:t> </a:t>
            </a:r>
            <a:r>
              <a:rPr lang="en-US" dirty="0" err="1"/>
              <a:t>phím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(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lẻ</a:t>
            </a:r>
            <a:r>
              <a:rPr lang="en-US" dirty="0"/>
              <a:t> &lt;5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tròn</a:t>
            </a:r>
            <a:r>
              <a:rPr lang="en-US" dirty="0"/>
              <a:t> </a:t>
            </a:r>
            <a:r>
              <a:rPr lang="en-US" dirty="0" err="1"/>
              <a:t>xuống</a:t>
            </a:r>
            <a:r>
              <a:rPr lang="en-US" dirty="0"/>
              <a:t>, </a:t>
            </a:r>
            <a:r>
              <a:rPr lang="en-US" dirty="0" err="1"/>
              <a:t>ngược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tròn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. VD: 3.4 </a:t>
            </a:r>
            <a:r>
              <a:rPr lang="en-US" dirty="0">
                <a:sym typeface="Wingdings" panose="05000000000000000000" pitchFamily="2" charset="2"/>
              </a:rPr>
              <a:t> 3; 3.6  4</a:t>
            </a:r>
            <a:r>
              <a:rPr lang="en-US" dirty="0"/>
              <a:t>)</a:t>
            </a:r>
          </a:p>
          <a:p>
            <a:pPr marL="548640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 startAt="5"/>
              <a:defRPr/>
            </a:pP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đo</a:t>
            </a:r>
            <a:r>
              <a:rPr lang="en-US" dirty="0"/>
              <a:t> </a:t>
            </a:r>
            <a:r>
              <a:rPr lang="en-US" dirty="0" err="1"/>
              <a:t>nhiệt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(</a:t>
            </a:r>
            <a:r>
              <a:rPr lang="en-US" dirty="0" err="1"/>
              <a:t>độ</a:t>
            </a:r>
            <a:r>
              <a:rPr lang="en-US" dirty="0"/>
              <a:t> Fahrenheit)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nhiệt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đương</a:t>
            </a:r>
            <a:r>
              <a:rPr lang="en-US" dirty="0"/>
              <a:t> (</a:t>
            </a:r>
            <a:r>
              <a:rPr lang="en-US" dirty="0" err="1"/>
              <a:t>độ</a:t>
            </a:r>
            <a:r>
              <a:rPr lang="en-US" dirty="0"/>
              <a:t> Celsius)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:</a:t>
            </a:r>
          </a:p>
          <a:p>
            <a:pPr marL="548640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 startAt="5"/>
              <a:defRPr/>
            </a:pPr>
            <a:endParaRPr lang="en-US" dirty="0"/>
          </a:p>
          <a:p>
            <a:pPr marL="548640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 startAt="5"/>
              <a:defRPr/>
            </a:pP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3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a, b </a:t>
            </a:r>
            <a:r>
              <a:rPr lang="en-US" dirty="0" err="1"/>
              <a:t>và</a:t>
            </a:r>
            <a:r>
              <a:rPr lang="en-US" dirty="0"/>
              <a:t> c,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3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vừa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dần</a:t>
            </a:r>
            <a:r>
              <a:rPr lang="en-US" i="1" dirty="0"/>
              <a:t> (a&lt;b&lt;c)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?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endParaRPr lang="en-US" dirty="0"/>
          </a:p>
        </p:txBody>
      </p:sp>
      <p:sp>
        <p:nvSpPr>
          <p:cNvPr id="49156" name="Rectangle 2"/>
          <p:cNvSpPr>
            <a:spLocks noChangeArrowheads="1"/>
          </p:cNvSpPr>
          <p:nvPr/>
        </p:nvSpPr>
        <p:spPr bwMode="auto">
          <a:xfrm>
            <a:off x="1143001" y="707209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sz="1350"/>
          </a:p>
        </p:txBody>
      </p:sp>
      <p:graphicFrame>
        <p:nvGraphicFramePr>
          <p:cNvPr id="4915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292298"/>
              </p:ext>
            </p:extLst>
          </p:nvPr>
        </p:nvGraphicFramePr>
        <p:xfrm>
          <a:off x="3125986" y="4362450"/>
          <a:ext cx="2358628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Equation" r:id="rId3" imgW="1028254" imgH="393529" progId="Equation.3">
                  <p:embed/>
                </p:oleObj>
              </mc:Choice>
              <mc:Fallback>
                <p:oleObj name="Equation" r:id="rId3" imgW="1028254" imgH="393529" progId="Equation.3">
                  <p:embed/>
                  <p:pic>
                    <p:nvPicPr>
                      <p:cNvPr id="49157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5986" y="4362450"/>
                        <a:ext cx="2358628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543800" cy="742950"/>
          </a:xfrm>
        </p:spPr>
        <p:txBody>
          <a:bodyPr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2 (</a:t>
            </a:r>
            <a:r>
              <a:rPr lang="en-US" dirty="0" err="1"/>
              <a:t>tt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67035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600950" cy="742950"/>
          </a:xfrm>
        </p:spPr>
        <p:txBody>
          <a:bodyPr>
            <a:normAutofit fontScale="90000"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lỗi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gặp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609600" y="2171701"/>
            <a:ext cx="8191500" cy="3540919"/>
          </a:xfrm>
        </p:spPr>
        <p:txBody>
          <a:bodyPr rtlCol="0">
            <a:noAutofit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KHÔNG</a:t>
            </a:r>
            <a:r>
              <a:rPr lang="en-US" dirty="0"/>
              <a:t> </a:t>
            </a: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b="1" dirty="0">
                <a:solidFill>
                  <a:srgbClr val="FF0000"/>
                </a:solidFill>
              </a:rPr>
              <a:t>KHÔNG</a:t>
            </a:r>
            <a:r>
              <a:rPr lang="en-US" dirty="0"/>
              <a:t> </a:t>
            </a: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Lưu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KHÔNG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biến</a:t>
            </a:r>
            <a:endParaRPr lang="en-US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CHƯA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20415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543800" cy="742950"/>
          </a:xfrm>
        </p:spPr>
        <p:txBody>
          <a:bodyPr>
            <a:normAutofit fontScale="90000"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lỗi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gặp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533400" y="1600199"/>
            <a:ext cx="8496300" cy="5105401"/>
          </a:xfrm>
        </p:spPr>
        <p:txBody>
          <a:bodyPr rtlCol="0">
            <a:noAutofit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chia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KHÔNG</a:t>
            </a:r>
            <a:r>
              <a:rPr lang="en-US" dirty="0"/>
              <a:t> </a:t>
            </a:r>
            <a:r>
              <a:rPr lang="en-US" dirty="0" err="1"/>
              <a:t>ép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endParaRPr lang="en-US" dirty="0"/>
          </a:p>
          <a:p>
            <a:pPr indent="-13716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/>
              <a:t>	</a:t>
            </a:r>
            <a:r>
              <a:rPr lang="en-US" b="1" i="1" dirty="0" err="1"/>
              <a:t>Ví</a:t>
            </a:r>
            <a:r>
              <a:rPr lang="en-US" b="1" i="1" dirty="0"/>
              <a:t> </a:t>
            </a:r>
            <a:r>
              <a:rPr lang="en-US" b="1" i="1" dirty="0" err="1"/>
              <a:t>dụ</a:t>
            </a:r>
            <a:r>
              <a:rPr lang="en-US" b="1" i="1" dirty="0"/>
              <a:t>: 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/>
              <a:t>				</a:t>
            </a:r>
            <a:r>
              <a:rPr lang="en-US" i="1" dirty="0"/>
              <a:t>double </a:t>
            </a:r>
            <a:r>
              <a:rPr lang="en-US" i="1" dirty="0" err="1"/>
              <a:t>kq</a:t>
            </a:r>
            <a:r>
              <a:rPr lang="en-US" i="1" dirty="0"/>
              <a:t> = 3.2 + 2/3 + 1.5;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/>
              <a:t>				</a:t>
            </a:r>
            <a:r>
              <a:rPr lang="en-US" i="1" dirty="0" err="1"/>
              <a:t>thì</a:t>
            </a:r>
            <a:r>
              <a:rPr lang="en-US" i="1" dirty="0"/>
              <a:t> </a:t>
            </a:r>
            <a:r>
              <a:rPr lang="en-US" i="1" dirty="0" err="1"/>
              <a:t>kq</a:t>
            </a:r>
            <a:r>
              <a:rPr lang="en-US" i="1" dirty="0"/>
              <a:t> </a:t>
            </a:r>
            <a:r>
              <a:rPr lang="en-US" i="1" dirty="0" err="1"/>
              <a:t>sẽ</a:t>
            </a:r>
            <a:r>
              <a:rPr lang="en-US" i="1" dirty="0"/>
              <a:t> </a:t>
            </a:r>
            <a:r>
              <a:rPr lang="en-US" i="1" dirty="0" err="1"/>
              <a:t>bằng</a:t>
            </a:r>
            <a:r>
              <a:rPr lang="en-US" i="1" dirty="0"/>
              <a:t> 4.7 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/>
              <a:t>			</a:t>
            </a:r>
            <a:r>
              <a:rPr lang="en-US" b="1" i="1" dirty="0" err="1">
                <a:solidFill>
                  <a:srgbClr val="FF0000"/>
                </a:solidFill>
              </a:rPr>
              <a:t>thay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vì</a:t>
            </a:r>
            <a:endParaRPr lang="en-US" b="1" i="1" dirty="0">
              <a:solidFill>
                <a:srgbClr val="FF0000"/>
              </a:solidFill>
            </a:endParaRPr>
          </a:p>
          <a:p>
            <a:pPr indent="-13716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/>
              <a:t>				</a:t>
            </a:r>
            <a:r>
              <a:rPr lang="en-US" i="1" dirty="0"/>
              <a:t>double </a:t>
            </a:r>
            <a:r>
              <a:rPr lang="en-US" i="1" dirty="0" err="1"/>
              <a:t>kq</a:t>
            </a:r>
            <a:r>
              <a:rPr lang="en-US" i="1" dirty="0"/>
              <a:t> = 3.2 + </a:t>
            </a:r>
            <a:r>
              <a:rPr lang="en-US" i="1" dirty="0">
                <a:solidFill>
                  <a:srgbClr val="FF0000"/>
                </a:solidFill>
              </a:rPr>
              <a:t>(double)</a:t>
            </a:r>
            <a:r>
              <a:rPr lang="en-US" i="1" dirty="0"/>
              <a:t>2/3 + 1.5;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/>
              <a:t>				</a:t>
            </a:r>
            <a:r>
              <a:rPr lang="en-US" i="1" dirty="0" err="1"/>
              <a:t>thì</a:t>
            </a:r>
            <a:r>
              <a:rPr lang="en-US" i="1" dirty="0"/>
              <a:t> </a:t>
            </a:r>
            <a:r>
              <a:rPr lang="en-US" i="1" dirty="0" err="1"/>
              <a:t>kq</a:t>
            </a:r>
            <a:r>
              <a:rPr lang="en-US" i="1" dirty="0"/>
              <a:t> </a:t>
            </a:r>
            <a:r>
              <a:rPr lang="en-US" i="1" dirty="0" err="1"/>
              <a:t>sẽ</a:t>
            </a:r>
            <a:r>
              <a:rPr lang="en-US" i="1" dirty="0"/>
              <a:t> </a:t>
            </a:r>
            <a:r>
              <a:rPr lang="en-US" i="1" dirty="0" err="1"/>
              <a:t>bằng</a:t>
            </a:r>
            <a:r>
              <a:rPr lang="en-US" i="1" dirty="0"/>
              <a:t> 5.36666666666667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FA8A40E-28C6-4C0B-BFB2-3782F3E66D09}" type="slidenum">
              <a:rPr lang="en-US">
                <a:solidFill>
                  <a:schemeClr val="bg1"/>
                </a:solidFill>
              </a:rPr>
              <a:pPr eaLnBrk="1" hangingPunct="1"/>
              <a:t>102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93886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38201"/>
            <a:ext cx="8077200" cy="182880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in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miền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[</a:t>
            </a:r>
            <a:r>
              <a:rPr lang="en-US" i="1" dirty="0"/>
              <a:t>min…max</a:t>
            </a:r>
            <a:r>
              <a:rPr lang="en-US" dirty="0"/>
              <a:t>]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tất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, </a:t>
            </a:r>
            <a:r>
              <a:rPr lang="en-US" dirty="0" err="1"/>
              <a:t>riêng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in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xác</a:t>
            </a:r>
            <a:endParaRPr lang="en-US" dirty="0"/>
          </a:p>
          <a:p>
            <a:pPr algn="just">
              <a:lnSpc>
                <a:spcPct val="100000"/>
              </a:lnSpc>
            </a:pPr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dẫn</a:t>
            </a:r>
            <a:r>
              <a:rPr lang="en-US" dirty="0"/>
              <a:t>: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sizeof</a:t>
            </a:r>
            <a:r>
              <a:rPr lang="en-US" dirty="0"/>
              <a:t>(), &lt;</a:t>
            </a:r>
            <a:r>
              <a:rPr lang="en-US" dirty="0" err="1"/>
              <a:t>limits.h</a:t>
            </a:r>
            <a:r>
              <a:rPr lang="en-US" dirty="0"/>
              <a:t>&gt; </a:t>
            </a:r>
            <a:r>
              <a:rPr lang="en-US" dirty="0" err="1"/>
              <a:t>và</a:t>
            </a:r>
            <a:r>
              <a:rPr lang="en-US" dirty="0"/>
              <a:t> &lt;</a:t>
            </a:r>
            <a:r>
              <a:rPr lang="en-US" dirty="0" err="1"/>
              <a:t>float.h</a:t>
            </a:r>
            <a:r>
              <a:rPr lang="en-US" dirty="0"/>
              <a:t>&gt;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2859881"/>
            <a:ext cx="84582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limits.h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float.h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"*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: size = 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byte(s); value range = [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]"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sizeof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), </a:t>
            </a:r>
            <a:r>
              <a:rPr lang="en-US" dirty="0">
                <a:solidFill>
                  <a:srgbClr val="6F008A"/>
                </a:solidFill>
                <a:latin typeface="Consolas" panose="020B0609020204030204" pitchFamily="49" charset="0"/>
              </a:rPr>
              <a:t>INT_MIN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6F008A"/>
                </a:solidFill>
                <a:latin typeface="Consolas" panose="020B0609020204030204" pitchFamily="49" charset="0"/>
              </a:rPr>
              <a:t>INT_MAX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//Tuong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tu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cho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nhung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kieu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khac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88166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1885951"/>
            <a:ext cx="2849761" cy="3367358"/>
          </a:xfrm>
        </p:spPr>
      </p:pic>
    </p:spTree>
    <p:extLst>
      <p:ext uri="{BB962C8B-B14F-4D97-AF65-F5344CB8AC3E}">
        <p14:creationId xmlns:p14="http://schemas.microsoft.com/office/powerpoint/2010/main" val="698972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2685871"/>
            <a:ext cx="7696200" cy="1754326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solidFill>
                  <a:schemeClr val="bg1"/>
                </a:solidFill>
              </a:rPr>
              <a:t>Ví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dụ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viết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chương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trình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xuất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ra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màn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hình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dòng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chữ</a:t>
            </a:r>
            <a:r>
              <a:rPr lang="en-US" sz="3600" dirty="0">
                <a:solidFill>
                  <a:schemeClr val="bg1"/>
                </a:solidFill>
              </a:rPr>
              <a:t> “Hello World” </a:t>
            </a:r>
            <a:r>
              <a:rPr lang="en-US" sz="3600" dirty="0" err="1">
                <a:solidFill>
                  <a:schemeClr val="bg1"/>
                </a:solidFill>
              </a:rPr>
              <a:t>dùng</a:t>
            </a:r>
            <a:r>
              <a:rPr lang="en-US" sz="3600" dirty="0">
                <a:solidFill>
                  <a:schemeClr val="bg1"/>
                </a:solidFill>
              </a:rPr>
              <a:t> Microsoft Visual Studio </a:t>
            </a:r>
            <a:r>
              <a:rPr lang="en-US" sz="3600" dirty="0" err="1">
                <a:solidFill>
                  <a:schemeClr val="bg1"/>
                </a:solidFill>
              </a:rPr>
              <a:t>.Net</a:t>
            </a:r>
            <a:r>
              <a:rPr lang="en-US" sz="3600" dirty="0">
                <a:solidFill>
                  <a:schemeClr val="bg1"/>
                </a:solidFill>
              </a:rPr>
              <a:t> 2015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582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Bước</a:t>
            </a:r>
            <a:r>
              <a:rPr lang="en-US" dirty="0"/>
              <a:t> 1. </a:t>
            </a:r>
            <a:r>
              <a:rPr lang="en-US" dirty="0" err="1"/>
              <a:t>Khởi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</a:p>
          <a:p>
            <a:r>
              <a:rPr lang="en-US" dirty="0" err="1"/>
              <a:t>Bước</a:t>
            </a:r>
            <a:r>
              <a:rPr lang="en-US" dirty="0"/>
              <a:t> 2.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Project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623646"/>
            <a:ext cx="2366963" cy="6203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4" y="3048000"/>
            <a:ext cx="8210843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018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1" y="1676400"/>
            <a:ext cx="9058339" cy="51054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077200" cy="45767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3.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ngôn</a:t>
            </a:r>
            <a:r>
              <a:rPr lang="en-US" dirty="0"/>
              <a:t> </a:t>
            </a:r>
            <a:r>
              <a:rPr lang="en-US" dirty="0" err="1"/>
              <a:t>ngữ</a:t>
            </a:r>
            <a:r>
              <a:rPr lang="en-US" dirty="0"/>
              <a:t> C++, Win32 Console Application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3581400"/>
            <a:ext cx="15240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667000" y="2438400"/>
            <a:ext cx="35052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ne Callout 2 6"/>
          <p:cNvSpPr/>
          <p:nvPr/>
        </p:nvSpPr>
        <p:spPr>
          <a:xfrm>
            <a:off x="3276600" y="4419600"/>
            <a:ext cx="2209800" cy="5334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54259"/>
              <a:gd name="adj6" fmla="val -51972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1.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Project</a:t>
            </a:r>
          </a:p>
        </p:txBody>
      </p:sp>
      <p:sp>
        <p:nvSpPr>
          <p:cNvPr id="10" name="Line Callout 2 9"/>
          <p:cNvSpPr/>
          <p:nvPr/>
        </p:nvSpPr>
        <p:spPr>
          <a:xfrm>
            <a:off x="3294185" y="6220375"/>
            <a:ext cx="2209800" cy="5334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345"/>
              <a:gd name="adj6" fmla="val -4613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3.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Solution</a:t>
            </a:r>
          </a:p>
        </p:txBody>
      </p:sp>
      <p:sp>
        <p:nvSpPr>
          <p:cNvPr id="11" name="Line Callout 2 10"/>
          <p:cNvSpPr/>
          <p:nvPr/>
        </p:nvSpPr>
        <p:spPr>
          <a:xfrm>
            <a:off x="7239001" y="4686300"/>
            <a:ext cx="1752600" cy="5334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85028"/>
              <a:gd name="adj6" fmla="val -3746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2.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lưu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665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077200" cy="45767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5.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b="1" i="1" dirty="0"/>
              <a:t>Application Settings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48044"/>
            <a:ext cx="6529388" cy="510995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219200" y="3165231"/>
            <a:ext cx="15240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47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99" y="1676401"/>
            <a:ext cx="6620933" cy="51816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077200" cy="45767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6.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b="1" i="1" dirty="0" err="1"/>
              <a:t>Emply</a:t>
            </a:r>
            <a:r>
              <a:rPr lang="en-US" b="1" i="1" dirty="0"/>
              <a:t> project </a:t>
            </a:r>
            <a:r>
              <a:rPr lang="en-US" b="1" i="1" dirty="0">
                <a:sym typeface="Wingdings" panose="05000000000000000000" pitchFamily="2" charset="2"/>
              </a:rPr>
              <a:t> </a:t>
            </a:r>
            <a:r>
              <a:rPr lang="en-US" b="1" i="1" dirty="0" err="1">
                <a:sym typeface="Wingdings" panose="05000000000000000000" pitchFamily="2" charset="2"/>
              </a:rPr>
              <a:t>nhấn</a:t>
            </a:r>
            <a:r>
              <a:rPr lang="en-US" b="1" i="1" dirty="0">
                <a:sym typeface="Wingdings" panose="05000000000000000000" pitchFamily="2" charset="2"/>
              </a:rPr>
              <a:t> Finish</a:t>
            </a:r>
            <a:endParaRPr lang="en-US" b="1" i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sp>
        <p:nvSpPr>
          <p:cNvPr id="7" name="Rectangle 6"/>
          <p:cNvSpPr/>
          <p:nvPr/>
        </p:nvSpPr>
        <p:spPr>
          <a:xfrm>
            <a:off x="2895600" y="4062047"/>
            <a:ext cx="15240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19800" y="6453553"/>
            <a:ext cx="914400" cy="3048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755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077200" cy="45767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7.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b="1" i="1" dirty="0"/>
              <a:t>Solution Explorer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304" y="1828800"/>
            <a:ext cx="7192296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68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077200" cy="43481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9. Click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Source Files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cửa</a:t>
            </a:r>
            <a:r>
              <a:rPr lang="en-US" dirty="0"/>
              <a:t> </a:t>
            </a:r>
            <a:r>
              <a:rPr lang="en-US" dirty="0" err="1"/>
              <a:t>sổ</a:t>
            </a:r>
            <a:r>
              <a:rPr lang="en-US" dirty="0"/>
              <a:t> </a:t>
            </a:r>
            <a:r>
              <a:rPr lang="en-US" b="1" i="1" dirty="0"/>
              <a:t>Solution Explorer </a:t>
            </a:r>
            <a:r>
              <a:rPr lang="en-US" b="1" i="1" dirty="0">
                <a:sym typeface="Wingdings" panose="05000000000000000000" pitchFamily="2" charset="2"/>
              </a:rPr>
              <a:t> </a:t>
            </a:r>
            <a:r>
              <a:rPr lang="en-US" b="1" i="1" dirty="0" err="1">
                <a:sym typeface="Wingdings" panose="05000000000000000000" pitchFamily="2" charset="2"/>
              </a:rPr>
              <a:t>Chọn</a:t>
            </a:r>
            <a:r>
              <a:rPr lang="en-US" b="1" i="1" dirty="0">
                <a:sym typeface="Wingdings" panose="05000000000000000000" pitchFamily="2" charset="2"/>
              </a:rPr>
              <a:t> Add  New Item …</a:t>
            </a:r>
            <a:endParaRPr lang="en-US" b="1" i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802" y="2805112"/>
            <a:ext cx="4860396" cy="397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804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1195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9. Click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Source Files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cửa</a:t>
            </a:r>
            <a:r>
              <a:rPr lang="en-US" dirty="0"/>
              <a:t> </a:t>
            </a:r>
            <a:r>
              <a:rPr lang="en-US" dirty="0" err="1"/>
              <a:t>sổ</a:t>
            </a:r>
            <a:r>
              <a:rPr lang="en-US" dirty="0"/>
              <a:t> </a:t>
            </a:r>
            <a:r>
              <a:rPr lang="en-US" b="1" i="1" dirty="0"/>
              <a:t>Solution Explorer </a:t>
            </a:r>
            <a:r>
              <a:rPr lang="en-US" b="1" i="1" dirty="0">
                <a:sym typeface="Wingdings" panose="05000000000000000000" pitchFamily="2" charset="2"/>
              </a:rPr>
              <a:t> </a:t>
            </a:r>
            <a:r>
              <a:rPr lang="en-US" b="1" i="1" dirty="0" err="1">
                <a:sym typeface="Wingdings" panose="05000000000000000000" pitchFamily="2" charset="2"/>
              </a:rPr>
              <a:t>Chọn</a:t>
            </a:r>
            <a:r>
              <a:rPr lang="en-US" b="1" i="1" dirty="0">
                <a:sym typeface="Wingdings" panose="05000000000000000000" pitchFamily="2" charset="2"/>
              </a:rPr>
              <a:t> Add  New Item …</a:t>
            </a:r>
            <a:endParaRPr lang="en-US" b="1" i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51" y="3190875"/>
            <a:ext cx="8739549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498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79" y="1752600"/>
            <a:ext cx="8322721" cy="469079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077200" cy="45005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10.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nút</a:t>
            </a:r>
            <a:r>
              <a:rPr lang="en-US" dirty="0"/>
              <a:t> </a:t>
            </a:r>
            <a:r>
              <a:rPr lang="en-US" b="1" i="1" dirty="0"/>
              <a:t>Add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sp>
        <p:nvSpPr>
          <p:cNvPr id="7" name="Rectangle 6"/>
          <p:cNvSpPr/>
          <p:nvPr/>
        </p:nvSpPr>
        <p:spPr>
          <a:xfrm>
            <a:off x="6916615" y="6096000"/>
            <a:ext cx="914400" cy="3048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035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5257800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Char char="•"/>
            </a:pPr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</a:t>
            </a:r>
            <a:r>
              <a:rPr lang="en-US" dirty="0" err="1"/>
              <a:t>ngôn</a:t>
            </a:r>
            <a:r>
              <a:rPr lang="en-US" dirty="0"/>
              <a:t> </a:t>
            </a:r>
            <a:r>
              <a:rPr lang="en-US" dirty="0" err="1"/>
              <a:t>ngữ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C</a:t>
            </a:r>
          </a:p>
          <a:p>
            <a:pPr>
              <a:buFont typeface="Arial" charset="0"/>
              <a:buChar char="•"/>
            </a:pP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trợ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  <a:p>
            <a:pPr>
              <a:buFont typeface="Arial" charset="0"/>
              <a:buChar char="•"/>
            </a:pP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  <a:p>
            <a:pPr>
              <a:buFont typeface="Arial" charset="0"/>
              <a:buChar char="•"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r>
              <a:rPr lang="en-US" dirty="0"/>
              <a:t>,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,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tắc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C</a:t>
            </a:r>
          </a:p>
          <a:p>
            <a:pPr>
              <a:buFont typeface="Arial" charset="0"/>
              <a:buChar char="•"/>
            </a:pP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sở</a:t>
            </a:r>
            <a:endParaRPr lang="en-US" dirty="0"/>
          </a:p>
          <a:p>
            <a:pPr>
              <a:buFont typeface="Arial" charset="0"/>
              <a:buChar char="•"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tử</a:t>
            </a:r>
            <a:endParaRPr lang="en-US" dirty="0"/>
          </a:p>
          <a:p>
            <a:pPr>
              <a:buFont typeface="Arial" charset="0"/>
              <a:buChar char="•"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C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endParaRPr lang="en-US" dirty="0"/>
          </a:p>
          <a:p>
            <a:pPr>
              <a:buFont typeface="Arial" charset="0"/>
              <a:buChar char="•"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111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2719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11. </a:t>
            </a:r>
            <a:r>
              <a:rPr lang="en-US" dirty="0" err="1"/>
              <a:t>Soạn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code </a:t>
            </a:r>
            <a:r>
              <a:rPr lang="en-US" dirty="0" err="1"/>
              <a:t>trong</a:t>
            </a:r>
            <a:r>
              <a:rPr lang="en-US" dirty="0"/>
              <a:t> file </a:t>
            </a:r>
            <a:r>
              <a:rPr lang="en-US" b="1" i="1" dirty="0"/>
              <a:t>Source.cpp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50" y="2247900"/>
            <a:ext cx="7389249" cy="404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419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077200" cy="4271963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12.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lỗi</a:t>
            </a:r>
            <a:r>
              <a:rPr lang="en-US" dirty="0"/>
              <a:t> </a:t>
            </a:r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(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b="1" i="1" dirty="0"/>
              <a:t>Shift + F6</a:t>
            </a:r>
            <a:r>
              <a:rPr lang="en-US" dirty="0"/>
              <a:t>)</a:t>
            </a:r>
            <a:endParaRPr lang="en-US" b="1" i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133600"/>
            <a:ext cx="6629400" cy="453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320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1"/>
            <a:ext cx="8077200" cy="6858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13.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lỗi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cửa</a:t>
            </a:r>
            <a:r>
              <a:rPr lang="en-US" dirty="0"/>
              <a:t> </a:t>
            </a:r>
            <a:r>
              <a:rPr lang="en-US" dirty="0" err="1"/>
              <a:t>sổ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dưới</a:t>
            </a:r>
            <a:endParaRPr lang="en-US" b="1" i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2209800"/>
            <a:ext cx="8987409" cy="1433512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33400" y="3719510"/>
            <a:ext cx="8077200" cy="1385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15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5143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8572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2001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5430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dirty="0" err="1"/>
              <a:t>Bước</a:t>
            </a:r>
            <a:r>
              <a:rPr lang="en-US" dirty="0"/>
              <a:t> 14. </a:t>
            </a:r>
            <a:r>
              <a:rPr lang="en-US" dirty="0" err="1"/>
              <a:t>Sửa</a:t>
            </a:r>
            <a:r>
              <a:rPr lang="en-US" dirty="0"/>
              <a:t> </a:t>
            </a:r>
            <a:r>
              <a:rPr lang="en-US" dirty="0" err="1"/>
              <a:t>lỗi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bổ</a:t>
            </a:r>
            <a:r>
              <a:rPr lang="en-US" dirty="0"/>
              <a:t> sung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dưới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khoá</a:t>
            </a:r>
            <a:r>
              <a:rPr lang="en-US" dirty="0"/>
              <a:t> #include</a:t>
            </a:r>
            <a:endParaRPr lang="en-US" b="1" i="1" dirty="0"/>
          </a:p>
        </p:txBody>
      </p:sp>
      <p:sp>
        <p:nvSpPr>
          <p:cNvPr id="2" name="Rectangle 1"/>
          <p:cNvSpPr/>
          <p:nvPr/>
        </p:nvSpPr>
        <p:spPr>
          <a:xfrm>
            <a:off x="2332432" y="4968108"/>
            <a:ext cx="447494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rgbClr val="FF0000"/>
                </a:solidFill>
              </a:rPr>
              <a:t>#pragma warning(disable:4996)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8503" y="5707887"/>
            <a:ext cx="4202800" cy="9954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1393526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305800" cy="952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15.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: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F5</a:t>
            </a:r>
            <a:endParaRPr lang="en-US" b="1" i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2400300"/>
            <a:ext cx="6234112" cy="385836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33600" y="3581400"/>
            <a:ext cx="5548312" cy="609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962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305800" cy="952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Bước</a:t>
            </a:r>
            <a:r>
              <a:rPr lang="en-US" dirty="0"/>
              <a:t> 15.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: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F5</a:t>
            </a:r>
            <a:endParaRPr lang="en-US" b="1" i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057400"/>
            <a:ext cx="8153400" cy="418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264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390" y="1853012"/>
            <a:ext cx="7763210" cy="462398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066210" cy="5715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C</a:t>
            </a:r>
          </a:p>
        </p:txBody>
      </p:sp>
      <p:sp>
        <p:nvSpPr>
          <p:cNvPr id="5" name="Line Callout 2 4"/>
          <p:cNvSpPr/>
          <p:nvPr/>
        </p:nvSpPr>
        <p:spPr>
          <a:xfrm>
            <a:off x="6246935" y="2743200"/>
            <a:ext cx="2667000" cy="7620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9999"/>
              <a:gd name="adj6" fmla="val -378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Preprocessor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directive)</a:t>
            </a:r>
          </a:p>
        </p:txBody>
      </p:sp>
      <p:sp>
        <p:nvSpPr>
          <p:cNvPr id="12" name="Line Callout 2 11"/>
          <p:cNvSpPr/>
          <p:nvPr/>
        </p:nvSpPr>
        <p:spPr>
          <a:xfrm>
            <a:off x="6858000" y="1295400"/>
            <a:ext cx="2038350" cy="7620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7051"/>
              <a:gd name="adj6" fmla="val -488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(Comment)</a:t>
            </a:r>
          </a:p>
        </p:txBody>
      </p:sp>
      <p:sp>
        <p:nvSpPr>
          <p:cNvPr id="13" name="Line Callout 2 12"/>
          <p:cNvSpPr/>
          <p:nvPr/>
        </p:nvSpPr>
        <p:spPr>
          <a:xfrm>
            <a:off x="6561260" y="3858096"/>
            <a:ext cx="2038350" cy="7620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97179"/>
              <a:gd name="adj6" fmla="val -454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(Comment)</a:t>
            </a:r>
          </a:p>
        </p:txBody>
      </p:sp>
      <p:sp>
        <p:nvSpPr>
          <p:cNvPr id="14" name="Line Callout 2 13"/>
          <p:cNvSpPr/>
          <p:nvPr/>
        </p:nvSpPr>
        <p:spPr>
          <a:xfrm>
            <a:off x="5943600" y="5486400"/>
            <a:ext cx="2038350" cy="7620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358"/>
              <a:gd name="adj6" fmla="val -902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(Statement)</a:t>
            </a:r>
          </a:p>
        </p:txBody>
      </p:sp>
    </p:spTree>
    <p:extLst>
      <p:ext uri="{BB962C8B-B14F-4D97-AF65-F5344CB8AC3E}">
        <p14:creationId xmlns:p14="http://schemas.microsoft.com/office/powerpoint/2010/main" val="5339414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C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3682084"/>
              </p:ext>
            </p:extLst>
          </p:nvPr>
        </p:nvGraphicFramePr>
        <p:xfrm>
          <a:off x="533400" y="1600200"/>
          <a:ext cx="8077200" cy="4576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51544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24794"/>
            <a:ext cx="6572250" cy="5715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52A31C-33C1-4D3A-AF5D-2D73611280B3}" type="slidenum">
              <a:rPr lang="en-US">
                <a:solidFill>
                  <a:schemeClr val="bg1"/>
                </a:solidFill>
              </a:rPr>
              <a:pPr eaLnBrk="1" hangingPunct="1"/>
              <a:t>27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3400" y="2590800"/>
            <a:ext cx="8229600" cy="2092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600" b="1" i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#include &lt;</a:t>
            </a:r>
            <a:r>
              <a:rPr lang="en-US" sz="2600" b="1" i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stdio.h</a:t>
            </a:r>
            <a:r>
              <a:rPr lang="en-US" sz="2600" b="1" i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&gt;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thể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hiện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đoạn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chương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trình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kết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hợp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với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file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stdio.h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(Standard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Input/Output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header file). </a:t>
            </a:r>
          </a:p>
          <a:p>
            <a:pPr algn="just"/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  <a:sym typeface="Wingdings" panose="05000000000000000000" pitchFamily="2" charset="2"/>
              </a:rPr>
              <a:t>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Tập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tin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này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cho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phép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code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sử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dụng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các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lệnh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có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sẵn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trong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C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để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đọc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dữ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liệu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từ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bàn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phím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và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xuất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kết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quả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ra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màn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hình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 (</a:t>
            </a:r>
            <a:r>
              <a:rPr lang="en-US" sz="2600" i="1" dirty="0" err="1">
                <a:solidFill>
                  <a:srgbClr val="FFC000"/>
                </a:solidFill>
                <a:latin typeface="Times New Roman" charset="0"/>
                <a:ea typeface="Times New Roman" charset="0"/>
                <a:cs typeface="Times New Roman" charset="0"/>
              </a:rPr>
              <a:t>printf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sz="2600" i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 </a:t>
            </a:r>
            <a:r>
              <a:rPr lang="en-US" sz="2600" i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Chỉ</a:t>
            </a:r>
            <a:r>
              <a:rPr lang="en-US" sz="2600" i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600" i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thị</a:t>
            </a:r>
            <a:r>
              <a:rPr lang="en-US" sz="2600" i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600" i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tiền</a:t>
            </a:r>
            <a:r>
              <a:rPr lang="en-US" sz="2600" i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600" i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xử</a:t>
            </a:r>
            <a:r>
              <a:rPr lang="en-US" sz="2600" i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600" i="1" dirty="0" err="1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lý</a:t>
            </a:r>
            <a:endParaRPr lang="en-US" sz="2600" i="1" dirty="0">
              <a:solidFill>
                <a:srgbClr val="FFFF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051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382000" cy="990600"/>
          </a:xfrm>
        </p:spPr>
        <p:txBody>
          <a:bodyPr/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dirty="0" err="1"/>
              <a:t>Các</a:t>
            </a:r>
            <a:r>
              <a:rPr lang="en-GB" dirty="0"/>
              <a:t> c</a:t>
            </a:r>
            <a:r>
              <a:rPr lang="vi-VN" dirty="0"/>
              <a:t>hỉ thị tiền xử lý là những dòng </a:t>
            </a:r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đưa</a:t>
            </a:r>
            <a:r>
              <a:rPr lang="en-GB" dirty="0"/>
              <a:t> </a:t>
            </a:r>
            <a:r>
              <a:rPr lang="en-GB" dirty="0" err="1"/>
              <a:t>vào</a:t>
            </a:r>
            <a:r>
              <a:rPr lang="en-GB" dirty="0"/>
              <a:t> </a:t>
            </a:r>
            <a:r>
              <a:rPr lang="vi-VN" dirty="0"/>
              <a:t>trong mã của chương trình </a:t>
            </a:r>
            <a:r>
              <a:rPr lang="en-GB" dirty="0" err="1"/>
              <a:t>phía</a:t>
            </a:r>
            <a:r>
              <a:rPr lang="en-GB" dirty="0"/>
              <a:t> </a:t>
            </a:r>
            <a:r>
              <a:rPr lang="en-GB" dirty="0" err="1"/>
              <a:t>sau</a:t>
            </a:r>
            <a:r>
              <a:rPr lang="en-GB" dirty="0"/>
              <a:t> </a:t>
            </a:r>
            <a:r>
              <a:rPr lang="en-GB" dirty="0" err="1"/>
              <a:t>dấu</a:t>
            </a:r>
            <a:r>
              <a:rPr lang="en-GB" dirty="0"/>
              <a:t> </a:t>
            </a:r>
            <a:r>
              <a:rPr lang="vi-VN" b="1" dirty="0">
                <a:solidFill>
                  <a:srgbClr val="FF0000"/>
                </a:solidFill>
              </a:rPr>
              <a:t>#</a:t>
            </a:r>
            <a:endParaRPr lang="en-GB" dirty="0"/>
          </a:p>
          <a:p>
            <a:pPr algn="just"/>
            <a:r>
              <a:rPr lang="vi-VN" dirty="0"/>
              <a:t>Những dòng này </a:t>
            </a:r>
            <a:r>
              <a:rPr lang="en-GB" dirty="0" err="1"/>
              <a:t>không</a:t>
            </a:r>
            <a:r>
              <a:rPr lang="en-GB" dirty="0"/>
              <a:t> </a:t>
            </a:r>
            <a:r>
              <a:rPr lang="en-GB" dirty="0" err="1"/>
              <a:t>phải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lệnh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</a:t>
            </a:r>
            <a:r>
              <a:rPr lang="vi-VN" dirty="0"/>
              <a:t>chương trình nhưng </a:t>
            </a:r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cho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endParaRPr lang="en-GB" dirty="0"/>
          </a:p>
          <a:p>
            <a:pPr algn="just"/>
            <a:r>
              <a:rPr lang="vi-VN" dirty="0"/>
              <a:t>Tiền xử lý kiểm tra mã </a:t>
            </a:r>
            <a:r>
              <a:rPr lang="en-GB" dirty="0" err="1"/>
              <a:t>lệnh</a:t>
            </a:r>
            <a:r>
              <a:rPr lang="en-GB" dirty="0"/>
              <a:t> </a:t>
            </a:r>
            <a:r>
              <a:rPr lang="vi-VN" dirty="0"/>
              <a:t>trước khi biên dịch thực </a:t>
            </a:r>
            <a:r>
              <a:rPr lang="en-GB" dirty="0" err="1"/>
              <a:t>sự</a:t>
            </a:r>
            <a:r>
              <a:rPr lang="en-GB" dirty="0"/>
              <a:t> </a:t>
            </a:r>
            <a:r>
              <a:rPr lang="vi-VN" dirty="0"/>
              <a:t>và </a:t>
            </a:r>
            <a:r>
              <a:rPr lang="en-GB" b="1" i="1" dirty="0" err="1">
                <a:solidFill>
                  <a:srgbClr val="FF0000"/>
                </a:solidFill>
              </a:rPr>
              <a:t>thực</a:t>
            </a:r>
            <a:r>
              <a:rPr lang="en-GB" b="1" i="1" dirty="0">
                <a:solidFill>
                  <a:srgbClr val="FF0000"/>
                </a:solidFill>
              </a:rPr>
              <a:t> </a:t>
            </a:r>
            <a:r>
              <a:rPr lang="en-GB" b="1" i="1" dirty="0" err="1">
                <a:solidFill>
                  <a:srgbClr val="FF0000"/>
                </a:solidFill>
              </a:rPr>
              <a:t>hiện</a:t>
            </a:r>
            <a:r>
              <a:rPr lang="en-GB" b="1" i="1" dirty="0">
                <a:solidFill>
                  <a:srgbClr val="FF0000"/>
                </a:solidFill>
              </a:rPr>
              <a:t> </a:t>
            </a:r>
            <a:r>
              <a:rPr lang="en-GB" b="1" i="1" dirty="0" err="1">
                <a:solidFill>
                  <a:srgbClr val="FF0000"/>
                </a:solidFill>
              </a:rPr>
              <a:t>tất</a:t>
            </a:r>
            <a:r>
              <a:rPr lang="en-GB" b="1" i="1" dirty="0">
                <a:solidFill>
                  <a:srgbClr val="FF0000"/>
                </a:solidFill>
              </a:rPr>
              <a:t> </a:t>
            </a:r>
            <a:r>
              <a:rPr lang="en-GB" b="1" i="1" dirty="0" err="1">
                <a:solidFill>
                  <a:srgbClr val="FF0000"/>
                </a:solidFill>
              </a:rPr>
              <a:t>cả</a:t>
            </a:r>
            <a:r>
              <a:rPr lang="en-GB" b="1" i="1" dirty="0">
                <a:solidFill>
                  <a:srgbClr val="FF0000"/>
                </a:solidFill>
              </a:rPr>
              <a:t> </a:t>
            </a:r>
            <a:r>
              <a:rPr lang="vi-VN" b="1" i="1" dirty="0">
                <a:solidFill>
                  <a:srgbClr val="FF0000"/>
                </a:solidFill>
              </a:rPr>
              <a:t>các chỉ thị trước</a:t>
            </a:r>
            <a:r>
              <a:rPr lang="vi-VN" dirty="0"/>
              <a:t> khi </a:t>
            </a:r>
            <a:r>
              <a:rPr lang="en-GB" dirty="0" err="1"/>
              <a:t>thực</a:t>
            </a:r>
            <a:r>
              <a:rPr lang="en-GB" dirty="0"/>
              <a:t> </a:t>
            </a:r>
            <a:r>
              <a:rPr lang="en-GB" dirty="0" err="1"/>
              <a:t>thi</a:t>
            </a:r>
            <a:r>
              <a:rPr lang="en-GB" dirty="0"/>
              <a:t> </a:t>
            </a:r>
            <a:r>
              <a:rPr lang="en-GB" dirty="0" err="1"/>
              <a:t>mã</a:t>
            </a:r>
            <a:r>
              <a:rPr lang="en-GB" dirty="0"/>
              <a:t> </a:t>
            </a:r>
            <a:r>
              <a:rPr lang="en-GB" dirty="0" err="1"/>
              <a:t>lệnh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vi-VN" dirty="0"/>
              <a:t>câu lệnh thông thường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76091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305800" cy="990600"/>
          </a:xfrm>
        </p:spPr>
        <p:txBody>
          <a:bodyPr/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err="1"/>
              <a:t>Đặc</a:t>
            </a:r>
            <a:r>
              <a:rPr lang="en-GB" b="1" dirty="0"/>
              <a:t> </a:t>
            </a:r>
            <a:r>
              <a:rPr lang="en-GB" b="1" dirty="0" err="1"/>
              <a:t>điểm</a:t>
            </a:r>
            <a:r>
              <a:rPr lang="en-GB" b="1" dirty="0"/>
              <a:t>:</a:t>
            </a:r>
          </a:p>
          <a:p>
            <a:pPr marL="385763" indent="-385763">
              <a:buAutoNum type="arabicPeriod"/>
            </a:pPr>
            <a:r>
              <a:rPr lang="en-GB" dirty="0" err="1"/>
              <a:t>Mô</a:t>
            </a:r>
            <a:r>
              <a:rPr lang="en-GB" dirty="0"/>
              <a:t> </a:t>
            </a:r>
            <a:r>
              <a:rPr lang="en-GB" dirty="0" err="1"/>
              <a:t>tả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dòng</a:t>
            </a:r>
            <a:r>
              <a:rPr lang="en-GB" dirty="0"/>
              <a:t>, </a:t>
            </a:r>
            <a:r>
              <a:rPr lang="en-GB" dirty="0" err="1"/>
              <a:t>không</a:t>
            </a:r>
            <a:r>
              <a:rPr lang="en-GB" dirty="0"/>
              <a:t>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dấu</a:t>
            </a:r>
            <a:r>
              <a:rPr lang="en-GB" dirty="0"/>
              <a:t> ;</a:t>
            </a:r>
          </a:p>
          <a:p>
            <a:pPr marL="385763" indent="-385763">
              <a:buAutoNum type="arabicPeriod"/>
            </a:pPr>
            <a:r>
              <a:rPr lang="en-GB" dirty="0" err="1"/>
              <a:t>Trường</a:t>
            </a:r>
            <a:r>
              <a:rPr lang="en-GB" dirty="0"/>
              <a:t> </a:t>
            </a:r>
            <a:r>
              <a:rPr lang="en-GB" dirty="0" err="1"/>
              <a:t>hợp</a:t>
            </a:r>
            <a:r>
              <a:rPr lang="en-GB" dirty="0"/>
              <a:t> </a:t>
            </a:r>
            <a:r>
              <a:rPr lang="en-GB" dirty="0" err="1"/>
              <a:t>cần</a:t>
            </a:r>
            <a:r>
              <a:rPr lang="en-GB" dirty="0"/>
              <a:t> </a:t>
            </a:r>
            <a:r>
              <a:rPr lang="en-GB" dirty="0" err="1"/>
              <a:t>mô</a:t>
            </a:r>
            <a:r>
              <a:rPr lang="en-GB" dirty="0"/>
              <a:t> </a:t>
            </a:r>
            <a:r>
              <a:rPr lang="en-GB" dirty="0" err="1"/>
              <a:t>tả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</a:t>
            </a:r>
            <a:r>
              <a:rPr lang="en-GB" dirty="0" err="1"/>
              <a:t>nhiều</a:t>
            </a:r>
            <a:r>
              <a:rPr lang="en-GB" dirty="0"/>
              <a:t>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dùng</a:t>
            </a:r>
            <a:r>
              <a:rPr lang="en-GB" dirty="0"/>
              <a:t> </a:t>
            </a:r>
            <a:r>
              <a:rPr lang="en-GB" dirty="0" err="1"/>
              <a:t>dấu</a:t>
            </a:r>
            <a:r>
              <a:rPr lang="en-GB" dirty="0"/>
              <a:t> \ ở </a:t>
            </a:r>
            <a:r>
              <a:rPr lang="en-GB" dirty="0" err="1"/>
              <a:t>cuối</a:t>
            </a:r>
            <a:r>
              <a:rPr lang="en-GB" dirty="0"/>
              <a:t> </a:t>
            </a:r>
            <a:r>
              <a:rPr lang="en-GB" dirty="0" err="1"/>
              <a:t>mỗi</a:t>
            </a:r>
            <a:r>
              <a:rPr lang="en-GB" dirty="0"/>
              <a:t> </a:t>
            </a:r>
            <a:r>
              <a:rPr lang="en-GB" dirty="0" err="1"/>
              <a:t>dòng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25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Lịch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đời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6124" y="1448087"/>
            <a:ext cx="7376905" cy="4952713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vi-VN" dirty="0"/>
              <a:t>Ngôn ngữ C do Dennis Ritchie xây dựng từ năm 1972 tại Bell Labs (AT&amp;T) với mục đích tạo ngôn ngữ để viết HĐH UNIX</a:t>
            </a:r>
          </a:p>
          <a:p>
            <a:pPr algn="just">
              <a:defRPr/>
            </a:pPr>
            <a:r>
              <a:rPr lang="vi-VN" dirty="0"/>
              <a:t>“The C programming language” do Kernighan và Ritchie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1978</a:t>
            </a:r>
          </a:p>
          <a:p>
            <a:pPr algn="just">
              <a:defRPr/>
            </a:pPr>
            <a:r>
              <a:rPr lang="en-US" dirty="0" err="1"/>
              <a:t>Năm</a:t>
            </a:r>
            <a:r>
              <a:rPr lang="en-US" dirty="0"/>
              <a:t>  1983, </a:t>
            </a:r>
            <a:r>
              <a:rPr lang="en-US" dirty="0" err="1"/>
              <a:t>viện</a:t>
            </a:r>
            <a:r>
              <a:rPr lang="en-US" dirty="0"/>
              <a:t>  </a:t>
            </a:r>
            <a:r>
              <a:rPr lang="en-US" dirty="0" err="1"/>
              <a:t>chuẩn</a:t>
            </a:r>
            <a:r>
              <a:rPr lang="en-US" dirty="0"/>
              <a:t>  </a:t>
            </a:r>
            <a:r>
              <a:rPr lang="en-US" dirty="0" err="1"/>
              <a:t>quốc</a:t>
            </a:r>
            <a:r>
              <a:rPr lang="en-US" dirty="0"/>
              <a:t>  </a:t>
            </a:r>
            <a:r>
              <a:rPr lang="en-US" dirty="0" err="1"/>
              <a:t>gia</a:t>
            </a:r>
            <a:r>
              <a:rPr lang="en-US" dirty="0"/>
              <a:t>  </a:t>
            </a:r>
            <a:r>
              <a:rPr lang="en-US" dirty="0" err="1"/>
              <a:t>Mỹ</a:t>
            </a:r>
            <a:r>
              <a:rPr lang="en-US" dirty="0"/>
              <a:t>  (American  National Standards Institute - ANSI)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tiểu</a:t>
            </a:r>
            <a:r>
              <a:rPr lang="en-US" dirty="0"/>
              <a:t> ban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chuẩn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C - ANSI Standard C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746687F-F337-404E-9A97-C2DB23EADE4D}" type="slidenum">
              <a:rPr lang="en-US" smtClean="0">
                <a:solidFill>
                  <a:schemeClr val="bg1"/>
                </a:solidFill>
              </a:rPr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835379"/>
            <a:ext cx="1303724" cy="162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405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305800" cy="990600"/>
          </a:xfrm>
        </p:spPr>
        <p:txBody>
          <a:bodyPr/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95059" cy="5181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 err="1"/>
              <a:t>Các</a:t>
            </a:r>
            <a:r>
              <a:rPr lang="en-GB" b="1" dirty="0"/>
              <a:t> </a:t>
            </a:r>
            <a:r>
              <a:rPr lang="en-GB" b="1" dirty="0" err="1"/>
              <a:t>dạng</a:t>
            </a:r>
            <a:r>
              <a:rPr lang="en-GB" b="1" dirty="0"/>
              <a:t>:</a:t>
            </a:r>
          </a:p>
          <a:p>
            <a:pPr marL="385763" indent="-385763">
              <a:buAutoNum type="arabicPeriod"/>
            </a:pPr>
            <a:r>
              <a:rPr lang="en-GB" dirty="0" err="1"/>
              <a:t>Định</a:t>
            </a:r>
            <a:r>
              <a:rPr lang="en-GB" dirty="0"/>
              <a:t> </a:t>
            </a:r>
            <a:r>
              <a:rPr lang="en-GB" dirty="0" err="1"/>
              <a:t>nghĩa</a:t>
            </a:r>
            <a:r>
              <a:rPr lang="en-GB" dirty="0"/>
              <a:t> macro (</a:t>
            </a:r>
            <a:r>
              <a:rPr lang="en-GB" i="1" dirty="0"/>
              <a:t>macro definitions</a:t>
            </a:r>
            <a:r>
              <a:rPr lang="en-GB" dirty="0"/>
              <a:t>): </a:t>
            </a:r>
            <a:r>
              <a:rPr lang="en-GB" b="1" i="1" dirty="0"/>
              <a:t>#define - #</a:t>
            </a:r>
            <a:r>
              <a:rPr lang="en-GB" b="1" i="1" dirty="0" err="1"/>
              <a:t>undef</a:t>
            </a:r>
            <a:endParaRPr lang="en-GB" b="1" i="1" dirty="0"/>
          </a:p>
          <a:p>
            <a:pPr marL="385763" indent="-385763" algn="just">
              <a:buAutoNum type="arabicPeriod"/>
            </a:pPr>
            <a:r>
              <a:rPr lang="en-GB" dirty="0" err="1"/>
              <a:t>Kết</a:t>
            </a:r>
            <a:r>
              <a:rPr lang="en-GB" dirty="0"/>
              <a:t> </a:t>
            </a:r>
            <a:r>
              <a:rPr lang="en-GB" dirty="0" err="1"/>
              <a:t>hợp</a:t>
            </a:r>
            <a:r>
              <a:rPr lang="en-GB" dirty="0"/>
              <a:t> </a:t>
            </a:r>
            <a:r>
              <a:rPr lang="en-GB" dirty="0" err="1"/>
              <a:t>với</a:t>
            </a:r>
            <a:r>
              <a:rPr lang="en-GB" dirty="0"/>
              <a:t> </a:t>
            </a:r>
            <a:r>
              <a:rPr lang="en-GB" dirty="0" err="1"/>
              <a:t>điều</a:t>
            </a:r>
            <a:r>
              <a:rPr lang="en-GB" dirty="0"/>
              <a:t> </a:t>
            </a:r>
            <a:r>
              <a:rPr lang="en-GB" dirty="0" err="1"/>
              <a:t>kiện</a:t>
            </a:r>
            <a:r>
              <a:rPr lang="en-GB" dirty="0"/>
              <a:t> (conditional inclusions): </a:t>
            </a:r>
            <a:r>
              <a:rPr lang="en-GB" b="1" i="1" dirty="0"/>
              <a:t>#</a:t>
            </a:r>
            <a:r>
              <a:rPr lang="en-GB" b="1" i="1" dirty="0" err="1"/>
              <a:t>ifdef</a:t>
            </a:r>
            <a:r>
              <a:rPr lang="en-GB" b="1" i="1" dirty="0"/>
              <a:t>, #</a:t>
            </a:r>
            <a:r>
              <a:rPr lang="en-GB" b="1" i="1" dirty="0" err="1"/>
              <a:t>ifndef</a:t>
            </a:r>
            <a:r>
              <a:rPr lang="en-GB" b="1" i="1" dirty="0"/>
              <a:t>, #if, #</a:t>
            </a:r>
            <a:r>
              <a:rPr lang="en-GB" b="1" i="1" dirty="0" err="1"/>
              <a:t>endif</a:t>
            </a:r>
            <a:r>
              <a:rPr lang="en-GB" b="1" i="1" dirty="0"/>
              <a:t>, #else </a:t>
            </a:r>
            <a:r>
              <a:rPr lang="en-GB" b="1" i="1" dirty="0" err="1"/>
              <a:t>và</a:t>
            </a:r>
            <a:r>
              <a:rPr lang="en-GB" b="1" i="1" dirty="0"/>
              <a:t> #</a:t>
            </a:r>
            <a:r>
              <a:rPr lang="en-GB" b="1" i="1" dirty="0" err="1"/>
              <a:t>elif</a:t>
            </a:r>
            <a:endParaRPr lang="en-GB" b="1" i="1" dirty="0"/>
          </a:p>
          <a:p>
            <a:pPr marL="385763" indent="-385763">
              <a:buAutoNum type="arabicPeriod"/>
            </a:pPr>
            <a:r>
              <a:rPr lang="en-GB" dirty="0" err="1"/>
              <a:t>Điều</a:t>
            </a:r>
            <a:r>
              <a:rPr lang="en-GB" dirty="0"/>
              <a:t> </a:t>
            </a:r>
            <a:r>
              <a:rPr lang="en-GB" dirty="0" err="1"/>
              <a:t>khiển</a:t>
            </a:r>
            <a:r>
              <a:rPr lang="en-GB" dirty="0"/>
              <a:t>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lệnh</a:t>
            </a:r>
            <a:r>
              <a:rPr lang="en-GB" dirty="0"/>
              <a:t> (</a:t>
            </a:r>
            <a:r>
              <a:rPr lang="en-GB" i="1" dirty="0"/>
              <a:t>line control</a:t>
            </a:r>
            <a:r>
              <a:rPr lang="en-GB" dirty="0"/>
              <a:t>):</a:t>
            </a:r>
            <a:r>
              <a:rPr lang="en-GB" b="1" i="1" dirty="0"/>
              <a:t> #line</a:t>
            </a:r>
          </a:p>
          <a:p>
            <a:pPr marL="385763" indent="-385763">
              <a:buAutoNum type="arabicPeriod"/>
            </a:pPr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lỗi</a:t>
            </a:r>
            <a:r>
              <a:rPr lang="en-GB" dirty="0"/>
              <a:t> (</a:t>
            </a:r>
            <a:r>
              <a:rPr lang="en-GB" i="1" dirty="0"/>
              <a:t>error directive</a:t>
            </a:r>
            <a:r>
              <a:rPr lang="en-GB" dirty="0"/>
              <a:t>):</a:t>
            </a:r>
            <a:r>
              <a:rPr lang="en-GB" b="1" i="1" dirty="0"/>
              <a:t> #error</a:t>
            </a:r>
          </a:p>
          <a:p>
            <a:pPr marL="385763" indent="-385763">
              <a:buAutoNum type="arabicPeriod"/>
            </a:pPr>
            <a:r>
              <a:rPr lang="en-GB" dirty="0" err="1"/>
              <a:t>Kết</a:t>
            </a:r>
            <a:r>
              <a:rPr lang="en-GB" dirty="0"/>
              <a:t> </a:t>
            </a:r>
            <a:r>
              <a:rPr lang="en-GB" dirty="0" err="1"/>
              <a:t>hợp</a:t>
            </a:r>
            <a:r>
              <a:rPr lang="en-GB" dirty="0"/>
              <a:t> file </a:t>
            </a:r>
            <a:r>
              <a:rPr lang="en-GB" dirty="0" err="1"/>
              <a:t>nguồn</a:t>
            </a:r>
            <a:r>
              <a:rPr lang="en-GB" dirty="0"/>
              <a:t> (</a:t>
            </a:r>
            <a:r>
              <a:rPr lang="en-GB" i="1" dirty="0"/>
              <a:t>source file inclusion</a:t>
            </a:r>
            <a:r>
              <a:rPr lang="en-GB" dirty="0"/>
              <a:t>): </a:t>
            </a:r>
            <a:r>
              <a:rPr lang="en-GB" b="1" i="1" dirty="0"/>
              <a:t>#include</a:t>
            </a:r>
          </a:p>
          <a:p>
            <a:pPr marL="385763" indent="-385763">
              <a:buAutoNum type="arabicPeriod"/>
            </a:pPr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pragma (</a:t>
            </a:r>
            <a:r>
              <a:rPr lang="en-GB" i="1" dirty="0"/>
              <a:t>pragma directive</a:t>
            </a:r>
            <a:r>
              <a:rPr lang="en-GB" dirty="0"/>
              <a:t>): </a:t>
            </a:r>
            <a:r>
              <a:rPr lang="en-GB" b="1" i="1" dirty="0"/>
              <a:t>#pragma</a:t>
            </a:r>
          </a:p>
        </p:txBody>
      </p:sp>
    </p:spTree>
    <p:extLst>
      <p:ext uri="{BB962C8B-B14F-4D97-AF65-F5344CB8AC3E}">
        <p14:creationId xmlns:p14="http://schemas.microsoft.com/office/powerpoint/2010/main" val="10149859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1. Macro definitions: </a:t>
            </a:r>
            <a:r>
              <a:rPr lang="en-GB" b="1" i="1" dirty="0"/>
              <a:t>#define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	</a:t>
            </a:r>
            <a:r>
              <a:rPr lang="vi-VN" b="1" i="1" dirty="0"/>
              <a:t>#define</a:t>
            </a:r>
            <a:r>
              <a:rPr lang="en-GB" i="1" dirty="0"/>
              <a:t> “</a:t>
            </a:r>
            <a:r>
              <a:rPr lang="en-GB" i="1" dirty="0" err="1"/>
              <a:t>định</a:t>
            </a:r>
            <a:r>
              <a:rPr lang="en-GB" i="1" dirty="0"/>
              <a:t> </a:t>
            </a:r>
            <a:r>
              <a:rPr lang="en-GB" i="1" dirty="0" err="1"/>
              <a:t>danh</a:t>
            </a:r>
            <a:r>
              <a:rPr lang="en-GB" i="1" dirty="0"/>
              <a:t>” “</a:t>
            </a:r>
            <a:r>
              <a:rPr lang="en-GB" i="1" dirty="0" err="1"/>
              <a:t>thay</a:t>
            </a:r>
            <a:r>
              <a:rPr lang="en-GB" i="1" dirty="0"/>
              <a:t> </a:t>
            </a:r>
            <a:r>
              <a:rPr lang="en-GB" i="1" dirty="0" err="1"/>
              <a:t>thế</a:t>
            </a:r>
            <a:r>
              <a:rPr lang="en-GB" i="1" dirty="0"/>
              <a:t>”</a:t>
            </a:r>
            <a:endParaRPr lang="vi-VN" i="1" dirty="0"/>
          </a:p>
          <a:p>
            <a:endParaRPr lang="en-GB" dirty="0"/>
          </a:p>
          <a:p>
            <a:pPr marL="0" indent="0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 </a:t>
            </a:r>
            <a:r>
              <a:rPr lang="en-GB" dirty="0"/>
              <a:t>T</a:t>
            </a:r>
            <a:r>
              <a:rPr lang="vi-VN" dirty="0"/>
              <a:t>hay thế bất kỳ sự xuất hiện của </a:t>
            </a:r>
            <a:r>
              <a:rPr lang="en-GB" i="1" dirty="0"/>
              <a:t>“</a:t>
            </a:r>
            <a:r>
              <a:rPr lang="vi-VN" i="1" dirty="0"/>
              <a:t>định danh</a:t>
            </a:r>
            <a:r>
              <a:rPr lang="en-GB" i="1" dirty="0"/>
              <a:t>”</a:t>
            </a:r>
            <a:r>
              <a:rPr lang="vi-VN" dirty="0"/>
              <a:t> trong phần còn lại của các mã </a:t>
            </a:r>
            <a:r>
              <a:rPr lang="en-GB" dirty="0" err="1"/>
              <a:t>lệnh</a:t>
            </a:r>
            <a:r>
              <a:rPr lang="en-GB" dirty="0"/>
              <a:t> </a:t>
            </a:r>
            <a:r>
              <a:rPr lang="vi-VN" dirty="0"/>
              <a:t>bằng </a:t>
            </a:r>
            <a:r>
              <a:rPr lang="en-GB" dirty="0"/>
              <a:t>“</a:t>
            </a:r>
            <a:r>
              <a:rPr lang="vi-VN" i="1" dirty="0"/>
              <a:t>thay thế</a:t>
            </a:r>
            <a:r>
              <a:rPr lang="en-GB" i="1" dirty="0"/>
              <a:t>”</a:t>
            </a:r>
            <a:r>
              <a:rPr lang="vi-VN" dirty="0"/>
              <a:t>. 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>
                <a:solidFill>
                  <a:srgbClr val="FF0000"/>
                </a:solidFill>
              </a:rPr>
              <a:t>“</a:t>
            </a:r>
            <a:r>
              <a:rPr lang="vi-VN" i="1" dirty="0">
                <a:solidFill>
                  <a:srgbClr val="FF0000"/>
                </a:solidFill>
              </a:rPr>
              <a:t>Thay thế</a:t>
            </a:r>
            <a:r>
              <a:rPr lang="en-GB" i="1" dirty="0">
                <a:solidFill>
                  <a:srgbClr val="FF0000"/>
                </a:solidFill>
              </a:rPr>
              <a:t>”</a:t>
            </a:r>
            <a:r>
              <a:rPr lang="en-GB" dirty="0">
                <a:solidFill>
                  <a:srgbClr val="FF0000"/>
                </a:solidFill>
              </a:rPr>
              <a:t>:</a:t>
            </a:r>
            <a:r>
              <a:rPr lang="vi-VN" dirty="0">
                <a:solidFill>
                  <a:srgbClr val="FF0000"/>
                </a:solidFill>
              </a:rPr>
              <a:t> có thể là một biểu thức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err="1">
                <a:solidFill>
                  <a:srgbClr val="FF0000"/>
                </a:solidFill>
              </a:rPr>
              <a:t>hoặc</a:t>
            </a:r>
            <a:r>
              <a:rPr lang="vi-VN" dirty="0">
                <a:solidFill>
                  <a:srgbClr val="FF0000"/>
                </a:solidFill>
              </a:rPr>
              <a:t> một </a:t>
            </a:r>
            <a:r>
              <a:rPr lang="en-GB" dirty="0" err="1">
                <a:solidFill>
                  <a:srgbClr val="FF0000"/>
                </a:solidFill>
              </a:rPr>
              <a:t>lệnh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3879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1. Macro definitions – </a:t>
            </a:r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endParaRPr lang="en-GB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983685" y="3017788"/>
            <a:ext cx="324928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</a:rPr>
              <a:t>#define MAX_SIZE 100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rgbClr val="0000B0"/>
                </a:solidFill>
                <a:effectLst/>
              </a:rPr>
              <a:t>int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table1[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MAX_SIZE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]; 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rgbClr val="0000B0"/>
                </a:solidFill>
                <a:effectLst/>
              </a:rPr>
              <a:t>int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table2[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MAX_SIZE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]; 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332686" y="3248619"/>
            <a:ext cx="197970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400" i="1" dirty="0" err="1">
                <a:solidFill>
                  <a:srgbClr val="0000B0"/>
                </a:solidFill>
              </a:rPr>
              <a:t>int</a:t>
            </a:r>
            <a:r>
              <a:rPr lang="en-US" altLang="en-US" sz="2400" dirty="0">
                <a:solidFill>
                  <a:schemeClr val="tx1"/>
                </a:solidFill>
              </a:rPr>
              <a:t> table1[</a:t>
            </a:r>
            <a:r>
              <a:rPr lang="en-US" altLang="en-US" sz="2400" i="1" dirty="0">
                <a:solidFill>
                  <a:srgbClr val="FF0000"/>
                </a:solidFill>
              </a:rPr>
              <a:t>100</a:t>
            </a:r>
            <a:r>
              <a:rPr lang="en-US" altLang="en-US" sz="2400" dirty="0">
                <a:solidFill>
                  <a:schemeClr val="tx1"/>
                </a:solidFill>
              </a:rPr>
              <a:t>]; </a:t>
            </a:r>
          </a:p>
          <a:p>
            <a:pPr marL="0" indent="0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400" i="1" dirty="0" err="1">
                <a:solidFill>
                  <a:srgbClr val="0000B0"/>
                </a:solidFill>
              </a:rPr>
              <a:t>int</a:t>
            </a:r>
            <a:r>
              <a:rPr lang="en-US" altLang="en-US" sz="2400" dirty="0">
                <a:solidFill>
                  <a:schemeClr val="tx1"/>
                </a:solidFill>
              </a:rPr>
              <a:t> table2[</a:t>
            </a:r>
            <a:r>
              <a:rPr lang="en-US" altLang="en-US" sz="2400" i="1" dirty="0">
                <a:solidFill>
                  <a:srgbClr val="FF0000"/>
                </a:solidFill>
              </a:rPr>
              <a:t>100</a:t>
            </a:r>
            <a:r>
              <a:rPr lang="en-US" altLang="en-US" sz="2400" dirty="0">
                <a:solidFill>
                  <a:schemeClr val="tx1"/>
                </a:solidFill>
              </a:rPr>
              <a:t>]; </a:t>
            </a:r>
          </a:p>
        </p:txBody>
      </p:sp>
      <p:sp>
        <p:nvSpPr>
          <p:cNvPr id="8" name="Right Arrow 7"/>
          <p:cNvSpPr/>
          <p:nvPr/>
        </p:nvSpPr>
        <p:spPr>
          <a:xfrm>
            <a:off x="4171529" y="3483828"/>
            <a:ext cx="882975" cy="2682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19578450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66850"/>
            <a:ext cx="7135406" cy="188595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dirty="0" err="1"/>
              <a:t>Định</a:t>
            </a:r>
            <a:r>
              <a:rPr lang="en-GB" dirty="0"/>
              <a:t> </a:t>
            </a:r>
            <a:r>
              <a:rPr lang="en-GB" dirty="0" err="1"/>
              <a:t>nghĩa</a:t>
            </a:r>
            <a:r>
              <a:rPr lang="en-GB" dirty="0"/>
              <a:t> </a:t>
            </a:r>
            <a:r>
              <a:rPr lang="en-GB" dirty="0" err="1"/>
              <a:t>thay</a:t>
            </a:r>
            <a:r>
              <a:rPr lang="en-GB" dirty="0"/>
              <a:t> </a:t>
            </a:r>
            <a:r>
              <a:rPr lang="en-GB" dirty="0" err="1"/>
              <a:t>thế</a:t>
            </a:r>
            <a:r>
              <a:rPr lang="en-GB" dirty="0"/>
              <a:t>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hàm</a:t>
            </a:r>
            <a:r>
              <a:rPr lang="en-GB" dirty="0"/>
              <a:t>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tham</a:t>
            </a:r>
            <a:r>
              <a:rPr lang="en-GB" dirty="0"/>
              <a:t> </a:t>
            </a:r>
            <a:r>
              <a:rPr lang="en-GB" dirty="0" err="1"/>
              <a:t>số</a:t>
            </a:r>
            <a:endParaRPr lang="en-GB" dirty="0"/>
          </a:p>
          <a:p>
            <a:pPr marL="0" indent="0">
              <a:lnSpc>
                <a:spcPct val="100000"/>
              </a:lnSpc>
              <a:buNone/>
            </a:pPr>
            <a:r>
              <a:rPr lang="en-GB" i="1" dirty="0">
                <a:solidFill>
                  <a:srgbClr val="FF0000"/>
                </a:solidFill>
              </a:rPr>
              <a:t>#include &lt;</a:t>
            </a:r>
            <a:r>
              <a:rPr lang="en-GB" i="1" dirty="0" err="1">
                <a:solidFill>
                  <a:srgbClr val="FF0000"/>
                </a:solidFill>
              </a:rPr>
              <a:t>stdio.h</a:t>
            </a:r>
            <a:r>
              <a:rPr lang="en-GB" i="1" dirty="0">
                <a:solidFill>
                  <a:srgbClr val="FF0000"/>
                </a:solidFill>
              </a:rPr>
              <a:t>&gt;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i="1" dirty="0">
                <a:solidFill>
                  <a:srgbClr val="FF0000"/>
                </a:solidFill>
              </a:rPr>
              <a:t>#define </a:t>
            </a:r>
            <a:r>
              <a:rPr lang="en-GB" i="1" dirty="0" err="1">
                <a:solidFill>
                  <a:srgbClr val="FF0000"/>
                </a:solidFill>
              </a:rPr>
              <a:t>getmax</a:t>
            </a:r>
            <a:r>
              <a:rPr lang="en-GB" i="1" dirty="0">
                <a:solidFill>
                  <a:srgbClr val="FF0000"/>
                </a:solidFill>
              </a:rPr>
              <a:t>(a, b) ((a)&gt;(b)?(a):(b))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1. Macro definitions – </a:t>
            </a:r>
            <a:r>
              <a:rPr lang="en-GB" dirty="0" err="1"/>
              <a:t>Ví</a:t>
            </a:r>
            <a:r>
              <a:rPr lang="en-GB" dirty="0"/>
              <a:t> </a:t>
            </a:r>
            <a:r>
              <a:rPr lang="en-GB" dirty="0" err="1"/>
              <a:t>dụ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657600" y="3289028"/>
            <a:ext cx="417195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main()</a:t>
            </a:r>
          </a:p>
          <a:p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 = 5, y;</a:t>
            </a:r>
          </a:p>
          <a:p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y =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getmax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(x,2);</a:t>
            </a:r>
          </a:p>
          <a:p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(y);</a:t>
            </a:r>
          </a:p>
          <a:p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return 0;</a:t>
            </a:r>
          </a:p>
          <a:p>
            <a:r>
              <a:rPr lang="en-GB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566941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1. Macro definitions: </a:t>
            </a:r>
            <a:r>
              <a:rPr lang="en-GB" b="1" i="1" dirty="0"/>
              <a:t>#define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250" y="1676400"/>
            <a:ext cx="7771209" cy="4324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	</a:t>
            </a:r>
            <a:r>
              <a:rPr lang="vi-VN" b="1" i="1" dirty="0"/>
              <a:t>#</a:t>
            </a:r>
            <a:r>
              <a:rPr lang="en-GB" b="1" i="1" dirty="0"/>
              <a:t>un</a:t>
            </a:r>
            <a:r>
              <a:rPr lang="vi-VN" b="1" i="1" dirty="0"/>
              <a:t>def</a:t>
            </a:r>
            <a:r>
              <a:rPr lang="en-GB" i="1" dirty="0"/>
              <a:t> “</a:t>
            </a:r>
            <a:r>
              <a:rPr lang="en-GB" i="1" dirty="0" err="1"/>
              <a:t>định</a:t>
            </a:r>
            <a:r>
              <a:rPr lang="en-GB" i="1" dirty="0"/>
              <a:t> </a:t>
            </a:r>
            <a:r>
              <a:rPr lang="en-GB" i="1" dirty="0" err="1"/>
              <a:t>danh</a:t>
            </a:r>
            <a:r>
              <a:rPr lang="en-GB" i="1" dirty="0"/>
              <a:t>” </a:t>
            </a:r>
            <a:r>
              <a:rPr lang="en-GB" b="1" i="1" dirty="0"/>
              <a:t># </a:t>
            </a:r>
            <a:r>
              <a:rPr lang="en-GB" i="1" dirty="0"/>
              <a:t>“</a:t>
            </a:r>
            <a:r>
              <a:rPr lang="en-GB" i="1" dirty="0" err="1"/>
              <a:t>tham</a:t>
            </a:r>
            <a:r>
              <a:rPr lang="en-GB" i="1" dirty="0"/>
              <a:t> </a:t>
            </a:r>
            <a:r>
              <a:rPr lang="en-GB" i="1" dirty="0" err="1"/>
              <a:t>số</a:t>
            </a:r>
            <a:r>
              <a:rPr lang="en-GB" i="1" dirty="0"/>
              <a:t> </a:t>
            </a:r>
            <a:r>
              <a:rPr lang="en-GB" i="1" dirty="0" err="1"/>
              <a:t>thay</a:t>
            </a:r>
            <a:r>
              <a:rPr lang="en-GB" i="1" dirty="0"/>
              <a:t> </a:t>
            </a:r>
            <a:r>
              <a:rPr lang="en-GB" i="1" dirty="0" err="1"/>
              <a:t>thế</a:t>
            </a:r>
            <a:r>
              <a:rPr lang="en-GB" i="1" dirty="0"/>
              <a:t>”</a:t>
            </a:r>
            <a:endParaRPr lang="vi-VN" i="1" dirty="0"/>
          </a:p>
          <a:p>
            <a:pPr marL="0" indent="0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 </a:t>
            </a:r>
            <a:r>
              <a:rPr lang="en-GB" i="1" dirty="0"/>
              <a:t>“</a:t>
            </a:r>
            <a:r>
              <a:rPr lang="en-GB" i="1" dirty="0" err="1"/>
              <a:t>tham</a:t>
            </a:r>
            <a:r>
              <a:rPr lang="en-GB" i="1" dirty="0"/>
              <a:t> </a:t>
            </a:r>
            <a:r>
              <a:rPr lang="en-GB" i="1" dirty="0" err="1"/>
              <a:t>số</a:t>
            </a:r>
            <a:r>
              <a:rPr lang="en-GB" i="1" dirty="0"/>
              <a:t> </a:t>
            </a:r>
            <a:r>
              <a:rPr lang="en-GB" i="1" dirty="0" err="1"/>
              <a:t>thay</a:t>
            </a:r>
            <a:r>
              <a:rPr lang="en-GB" i="1" dirty="0"/>
              <a:t> </a:t>
            </a:r>
            <a:r>
              <a:rPr lang="en-GB" i="1" dirty="0" err="1"/>
              <a:t>thế</a:t>
            </a:r>
            <a:r>
              <a:rPr lang="en-GB" i="1" dirty="0"/>
              <a:t>”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 </a:t>
            </a:r>
            <a:r>
              <a:rPr lang="en-GB" dirty="0" err="1"/>
              <a:t>ký</a:t>
            </a:r>
            <a:r>
              <a:rPr lang="en-GB" dirty="0"/>
              <a:t> </a:t>
            </a:r>
            <a:r>
              <a:rPr lang="en-GB" dirty="0" err="1"/>
              <a:t>tự</a:t>
            </a:r>
            <a:r>
              <a:rPr lang="en-GB" dirty="0"/>
              <a:t> (</a:t>
            </a:r>
            <a:r>
              <a:rPr lang="en-GB" dirty="0" err="1"/>
              <a:t>không</a:t>
            </a:r>
            <a:r>
              <a:rPr lang="en-GB" dirty="0"/>
              <a:t> </a:t>
            </a:r>
            <a:r>
              <a:rPr lang="en-GB" dirty="0" err="1"/>
              <a:t>cần</a:t>
            </a:r>
            <a:r>
              <a:rPr lang="en-GB" dirty="0"/>
              <a:t> </a:t>
            </a:r>
            <a:r>
              <a:rPr lang="en-GB" dirty="0" err="1"/>
              <a:t>đặt</a:t>
            </a:r>
            <a:r>
              <a:rPr lang="en-GB" dirty="0"/>
              <a:t> </a:t>
            </a:r>
            <a:r>
              <a:rPr lang="en-GB" dirty="0" err="1"/>
              <a:t>trong</a:t>
            </a:r>
            <a:r>
              <a:rPr lang="en-GB" dirty="0"/>
              <a:t> </a:t>
            </a:r>
            <a:r>
              <a:rPr lang="en-GB" dirty="0" err="1"/>
              <a:t>dấu</a:t>
            </a:r>
            <a:r>
              <a:rPr lang="en-GB" dirty="0"/>
              <a:t> </a:t>
            </a:r>
            <a:r>
              <a:rPr lang="en-GB" dirty="0" err="1"/>
              <a:t>ngoặc</a:t>
            </a:r>
            <a:r>
              <a:rPr lang="en-GB" dirty="0"/>
              <a:t> </a:t>
            </a:r>
            <a:r>
              <a:rPr lang="en-GB" dirty="0" err="1"/>
              <a:t>kép</a:t>
            </a:r>
            <a:r>
              <a:rPr lang="en-GB" dirty="0"/>
              <a:t> “”)</a:t>
            </a:r>
          </a:p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#define </a:t>
            </a:r>
            <a:r>
              <a:rPr lang="en-GB" i="1" dirty="0" err="1">
                <a:solidFill>
                  <a:srgbClr val="FF0000"/>
                </a:solidFill>
              </a:rPr>
              <a:t>str</a:t>
            </a:r>
            <a:r>
              <a:rPr lang="en-GB" i="1" dirty="0">
                <a:solidFill>
                  <a:srgbClr val="FF0000"/>
                </a:solidFill>
              </a:rPr>
              <a:t>(x) # x</a:t>
            </a:r>
          </a:p>
          <a:p>
            <a:pPr marL="0" indent="0">
              <a:buNone/>
            </a:pPr>
            <a:endParaRPr lang="en-GB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i="1" dirty="0" err="1">
                <a:solidFill>
                  <a:srgbClr val="FF0000"/>
                </a:solidFill>
              </a:rPr>
              <a:t>printf</a:t>
            </a:r>
            <a:r>
              <a:rPr lang="en-GB" i="1" dirty="0">
                <a:solidFill>
                  <a:srgbClr val="FF0000"/>
                </a:solidFill>
              </a:rPr>
              <a:t>(</a:t>
            </a:r>
            <a:r>
              <a:rPr lang="en-GB" i="1" dirty="0" err="1">
                <a:solidFill>
                  <a:srgbClr val="FF0000"/>
                </a:solidFill>
              </a:rPr>
              <a:t>tr</a:t>
            </a:r>
            <a:r>
              <a:rPr lang="en-GB" i="1" dirty="0">
                <a:solidFill>
                  <a:srgbClr val="FF0000"/>
                </a:solidFill>
              </a:rPr>
              <a:t>(test));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791200" y="5193268"/>
            <a:ext cx="17600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400" i="1" dirty="0" err="1">
                <a:solidFill>
                  <a:srgbClr val="FF0000"/>
                </a:solidFill>
              </a:rPr>
              <a:t>printf</a:t>
            </a:r>
            <a:r>
              <a:rPr lang="en-US" altLang="en-US" sz="2400" i="1" dirty="0">
                <a:solidFill>
                  <a:srgbClr val="FF0000"/>
                </a:solidFill>
              </a:rPr>
              <a:t>(“test”);</a:t>
            </a:r>
          </a:p>
        </p:txBody>
      </p:sp>
      <p:sp>
        <p:nvSpPr>
          <p:cNvPr id="6" name="Right Arrow 5"/>
          <p:cNvSpPr/>
          <p:nvPr/>
        </p:nvSpPr>
        <p:spPr>
          <a:xfrm>
            <a:off x="4171950" y="5294352"/>
            <a:ext cx="882975" cy="2682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11535177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1. Macro definitions: </a:t>
            </a:r>
            <a:r>
              <a:rPr lang="en-GB" b="1" i="1" dirty="0"/>
              <a:t>#define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250" y="2457450"/>
            <a:ext cx="7771209" cy="3543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	</a:t>
            </a:r>
            <a:r>
              <a:rPr lang="vi-VN" b="1" i="1" dirty="0"/>
              <a:t>#</a:t>
            </a:r>
            <a:r>
              <a:rPr lang="en-GB" b="1" i="1" dirty="0"/>
              <a:t>un</a:t>
            </a:r>
            <a:r>
              <a:rPr lang="vi-VN" b="1" i="1" dirty="0"/>
              <a:t>def</a:t>
            </a:r>
            <a:r>
              <a:rPr lang="en-GB" i="1" dirty="0"/>
              <a:t> “</a:t>
            </a:r>
            <a:r>
              <a:rPr lang="en-GB" i="1" dirty="0" err="1"/>
              <a:t>định</a:t>
            </a:r>
            <a:r>
              <a:rPr lang="en-GB" i="1" dirty="0"/>
              <a:t> </a:t>
            </a:r>
            <a:r>
              <a:rPr lang="en-GB" i="1" dirty="0" err="1"/>
              <a:t>danh</a:t>
            </a:r>
            <a:r>
              <a:rPr lang="en-GB" i="1" dirty="0"/>
              <a:t>” “</a:t>
            </a:r>
            <a:r>
              <a:rPr lang="en-GB" i="1" dirty="0" err="1"/>
              <a:t>đối</a:t>
            </a:r>
            <a:r>
              <a:rPr lang="en-GB" i="1" dirty="0"/>
              <a:t> </a:t>
            </a:r>
            <a:r>
              <a:rPr lang="en-GB" i="1" dirty="0" err="1"/>
              <a:t>số</a:t>
            </a:r>
            <a:r>
              <a:rPr lang="en-GB" i="1" dirty="0"/>
              <a:t> 1” </a:t>
            </a:r>
            <a:r>
              <a:rPr lang="en-GB" b="1" i="1" dirty="0"/>
              <a:t># </a:t>
            </a:r>
            <a:r>
              <a:rPr lang="en-GB" i="1" dirty="0"/>
              <a:t>“</a:t>
            </a:r>
            <a:r>
              <a:rPr lang="en-GB" i="1" dirty="0" err="1"/>
              <a:t>đối</a:t>
            </a:r>
            <a:r>
              <a:rPr lang="en-GB" i="1" dirty="0"/>
              <a:t> </a:t>
            </a:r>
            <a:r>
              <a:rPr lang="en-GB" i="1" dirty="0" err="1"/>
              <a:t>số</a:t>
            </a:r>
            <a:r>
              <a:rPr lang="en-GB" i="1" dirty="0"/>
              <a:t> 2”</a:t>
            </a:r>
            <a:endParaRPr lang="vi-VN" i="1" dirty="0"/>
          </a:p>
          <a:p>
            <a:pPr marL="0" indent="0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 </a:t>
            </a:r>
            <a:r>
              <a:rPr lang="en-GB" dirty="0" err="1"/>
              <a:t>Nối</a:t>
            </a:r>
            <a:r>
              <a:rPr lang="en-GB" dirty="0"/>
              <a:t> </a:t>
            </a:r>
            <a:r>
              <a:rPr lang="en-GB" dirty="0" err="1"/>
              <a:t>đối</a:t>
            </a:r>
            <a:r>
              <a:rPr lang="en-GB" dirty="0"/>
              <a:t> </a:t>
            </a:r>
            <a:r>
              <a:rPr lang="en-GB" dirty="0" err="1"/>
              <a:t>số</a:t>
            </a:r>
            <a:r>
              <a:rPr lang="en-GB" dirty="0"/>
              <a:t> </a:t>
            </a:r>
            <a:r>
              <a:rPr lang="en-GB" i="1" dirty="0"/>
              <a:t>“</a:t>
            </a:r>
            <a:r>
              <a:rPr lang="en-GB" i="1" dirty="0" err="1"/>
              <a:t>đối</a:t>
            </a:r>
            <a:r>
              <a:rPr lang="en-GB" i="1" dirty="0"/>
              <a:t> </a:t>
            </a:r>
            <a:r>
              <a:rPr lang="en-GB" i="1" dirty="0" err="1"/>
              <a:t>số</a:t>
            </a:r>
            <a:r>
              <a:rPr lang="en-GB" i="1" dirty="0"/>
              <a:t> 1” </a:t>
            </a:r>
            <a:r>
              <a:rPr lang="en-GB" i="1" dirty="0" err="1"/>
              <a:t>với</a:t>
            </a:r>
            <a:r>
              <a:rPr lang="en-GB" i="1" dirty="0"/>
              <a:t> “</a:t>
            </a:r>
            <a:r>
              <a:rPr lang="en-GB" i="1" dirty="0" err="1"/>
              <a:t>đối</a:t>
            </a:r>
            <a:r>
              <a:rPr lang="en-GB" i="1" dirty="0"/>
              <a:t> </a:t>
            </a:r>
            <a:r>
              <a:rPr lang="en-GB" i="1" dirty="0" err="1"/>
              <a:t>số</a:t>
            </a:r>
            <a:r>
              <a:rPr lang="en-GB" i="1" dirty="0"/>
              <a:t> 2”</a:t>
            </a:r>
            <a:endParaRPr lang="en-GB" dirty="0"/>
          </a:p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#define glue(a, b) a </a:t>
            </a:r>
            <a:r>
              <a:rPr lang="en-GB" b="1" i="1" dirty="0">
                <a:solidFill>
                  <a:srgbClr val="FF0000"/>
                </a:solidFill>
              </a:rPr>
              <a:t>##</a:t>
            </a:r>
            <a:r>
              <a:rPr lang="en-GB" i="1" dirty="0">
                <a:solidFill>
                  <a:srgbClr val="FF0000"/>
                </a:solidFill>
              </a:rPr>
              <a:t> b</a:t>
            </a:r>
          </a:p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glue(print, f)("test”);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324600" y="4750058"/>
            <a:ext cx="17600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400" i="1" dirty="0" err="1">
                <a:solidFill>
                  <a:srgbClr val="FF0000"/>
                </a:solidFill>
              </a:rPr>
              <a:t>printf</a:t>
            </a:r>
            <a:r>
              <a:rPr lang="en-US" altLang="en-US" sz="2400" i="1" dirty="0">
                <a:solidFill>
                  <a:srgbClr val="FF0000"/>
                </a:solidFill>
              </a:rPr>
              <a:t>(“test”);</a:t>
            </a:r>
          </a:p>
        </p:txBody>
      </p:sp>
      <p:sp>
        <p:nvSpPr>
          <p:cNvPr id="6" name="Right Arrow 5"/>
          <p:cNvSpPr/>
          <p:nvPr/>
        </p:nvSpPr>
        <p:spPr>
          <a:xfrm>
            <a:off x="4504970" y="4851142"/>
            <a:ext cx="882975" cy="2682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18378251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1. Macro definitions: </a:t>
            </a:r>
            <a:r>
              <a:rPr lang="en-GB" b="1" i="1" dirty="0"/>
              <a:t>#</a:t>
            </a:r>
            <a:r>
              <a:rPr lang="en-GB" b="1" i="1" dirty="0" err="1"/>
              <a:t>undef</a:t>
            </a:r>
            <a:r>
              <a:rPr lang="en-GB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250" y="1524000"/>
            <a:ext cx="7771209" cy="44767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	</a:t>
            </a:r>
            <a:r>
              <a:rPr lang="vi-VN" b="1" i="1" dirty="0"/>
              <a:t>#</a:t>
            </a:r>
            <a:r>
              <a:rPr lang="en-GB" b="1" i="1" dirty="0"/>
              <a:t>un</a:t>
            </a:r>
            <a:r>
              <a:rPr lang="vi-VN" b="1" i="1" dirty="0"/>
              <a:t>def</a:t>
            </a:r>
            <a:r>
              <a:rPr lang="en-GB" i="1" dirty="0"/>
              <a:t> “</a:t>
            </a:r>
            <a:r>
              <a:rPr lang="en-GB" i="1" dirty="0" err="1"/>
              <a:t>định</a:t>
            </a:r>
            <a:r>
              <a:rPr lang="en-GB" i="1" dirty="0"/>
              <a:t> </a:t>
            </a:r>
            <a:r>
              <a:rPr lang="en-GB" i="1" dirty="0" err="1"/>
              <a:t>danh</a:t>
            </a:r>
            <a:r>
              <a:rPr lang="en-GB" i="1" dirty="0"/>
              <a:t>”</a:t>
            </a:r>
            <a:endParaRPr lang="vi-VN" i="1" dirty="0"/>
          </a:p>
          <a:p>
            <a:pPr marL="0" indent="0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 </a:t>
            </a:r>
            <a:r>
              <a:rPr lang="en-GB" dirty="0" err="1"/>
              <a:t>Bỏ</a:t>
            </a:r>
            <a:r>
              <a:rPr lang="en-GB" dirty="0"/>
              <a:t> </a:t>
            </a:r>
            <a:r>
              <a:rPr lang="en-GB" dirty="0" err="1"/>
              <a:t>định</a:t>
            </a:r>
            <a:r>
              <a:rPr lang="en-GB" dirty="0"/>
              <a:t> </a:t>
            </a:r>
            <a:r>
              <a:rPr lang="en-GB" dirty="0" err="1"/>
              <a:t>nghĩa</a:t>
            </a:r>
            <a:r>
              <a:rPr lang="en-GB" dirty="0"/>
              <a:t> </a:t>
            </a:r>
            <a:r>
              <a:rPr lang="en-GB" dirty="0" err="1"/>
              <a:t>cho</a:t>
            </a:r>
            <a:r>
              <a:rPr lang="en-GB" dirty="0"/>
              <a:t> </a:t>
            </a:r>
            <a:r>
              <a:rPr lang="en-GB" i="1" dirty="0"/>
              <a:t>“</a:t>
            </a:r>
            <a:r>
              <a:rPr lang="en-GB" i="1" dirty="0" err="1"/>
              <a:t>định</a:t>
            </a:r>
            <a:r>
              <a:rPr lang="en-GB" i="1" dirty="0"/>
              <a:t> </a:t>
            </a:r>
            <a:r>
              <a:rPr lang="en-GB" i="1" dirty="0" err="1"/>
              <a:t>danh</a:t>
            </a:r>
            <a:r>
              <a:rPr lang="en-GB" i="1" dirty="0"/>
              <a:t>”</a:t>
            </a:r>
          </a:p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#define MAX_SIZE 100</a:t>
            </a:r>
          </a:p>
          <a:p>
            <a:pPr marL="0" indent="0">
              <a:buNone/>
            </a:pPr>
            <a:r>
              <a:rPr lang="en-GB" i="1" dirty="0" err="1">
                <a:solidFill>
                  <a:srgbClr val="FF0000"/>
                </a:solidFill>
              </a:rPr>
              <a:t>int</a:t>
            </a:r>
            <a:r>
              <a:rPr lang="en-GB" i="1" dirty="0">
                <a:solidFill>
                  <a:srgbClr val="FF0000"/>
                </a:solidFill>
              </a:rPr>
              <a:t> table1[MAX_SIZE];</a:t>
            </a:r>
          </a:p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#</a:t>
            </a:r>
            <a:r>
              <a:rPr lang="en-GB" i="1" dirty="0" err="1">
                <a:solidFill>
                  <a:srgbClr val="FF0000"/>
                </a:solidFill>
              </a:rPr>
              <a:t>undef</a:t>
            </a:r>
            <a:r>
              <a:rPr lang="en-GB" i="1" dirty="0">
                <a:solidFill>
                  <a:srgbClr val="FF0000"/>
                </a:solidFill>
              </a:rPr>
              <a:t> MAX_SIZE</a:t>
            </a:r>
          </a:p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#define MAX_SIZE 200</a:t>
            </a:r>
          </a:p>
          <a:p>
            <a:pPr marL="0" indent="0">
              <a:buNone/>
            </a:pPr>
            <a:r>
              <a:rPr lang="en-GB" i="1" dirty="0" err="1">
                <a:solidFill>
                  <a:srgbClr val="FF0000"/>
                </a:solidFill>
              </a:rPr>
              <a:t>int</a:t>
            </a:r>
            <a:r>
              <a:rPr lang="en-GB" i="1" dirty="0">
                <a:solidFill>
                  <a:srgbClr val="FF0000"/>
                </a:solidFill>
              </a:rPr>
              <a:t> table2[MAX_SIZE];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664995" y="4473832"/>
            <a:ext cx="197970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400" i="1" dirty="0" err="1">
                <a:solidFill>
                  <a:srgbClr val="0000B0"/>
                </a:solidFill>
              </a:rPr>
              <a:t>int</a:t>
            </a:r>
            <a:r>
              <a:rPr lang="en-US" altLang="en-US" sz="2400" dirty="0">
                <a:solidFill>
                  <a:schemeClr val="tx1"/>
                </a:solidFill>
              </a:rPr>
              <a:t> table1[</a:t>
            </a:r>
            <a:r>
              <a:rPr lang="en-US" altLang="en-US" sz="2400" i="1" dirty="0">
                <a:solidFill>
                  <a:srgbClr val="FF0000"/>
                </a:solidFill>
              </a:rPr>
              <a:t>100</a:t>
            </a:r>
            <a:r>
              <a:rPr lang="en-US" altLang="en-US" sz="2400" dirty="0">
                <a:solidFill>
                  <a:schemeClr val="tx1"/>
                </a:solidFill>
              </a:rPr>
              <a:t>]; </a:t>
            </a:r>
          </a:p>
          <a:p>
            <a:pPr marL="0" indent="0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400" i="1" dirty="0" err="1">
                <a:solidFill>
                  <a:srgbClr val="0000B0"/>
                </a:solidFill>
              </a:rPr>
              <a:t>int</a:t>
            </a:r>
            <a:r>
              <a:rPr lang="en-US" altLang="en-US" sz="2400" dirty="0">
                <a:solidFill>
                  <a:schemeClr val="tx1"/>
                </a:solidFill>
              </a:rPr>
              <a:t> table2[</a:t>
            </a:r>
            <a:r>
              <a:rPr lang="en-US" altLang="en-US" sz="2400" i="1" dirty="0">
                <a:solidFill>
                  <a:srgbClr val="FF0000"/>
                </a:solidFill>
              </a:rPr>
              <a:t>200</a:t>
            </a:r>
            <a:r>
              <a:rPr lang="en-US" altLang="en-US" sz="2400" dirty="0">
                <a:solidFill>
                  <a:schemeClr val="tx1"/>
                </a:solidFill>
              </a:rPr>
              <a:t>]; </a:t>
            </a:r>
          </a:p>
        </p:txBody>
      </p:sp>
      <p:sp>
        <p:nvSpPr>
          <p:cNvPr id="6" name="Right Arrow 5"/>
          <p:cNvSpPr/>
          <p:nvPr/>
        </p:nvSpPr>
        <p:spPr>
          <a:xfrm>
            <a:off x="4774875" y="4709041"/>
            <a:ext cx="882975" cy="2682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10696987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8572" y="53353"/>
            <a:ext cx="8389228" cy="1246418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2. </a:t>
            </a:r>
            <a:r>
              <a:rPr lang="en-GB" dirty="0" err="1"/>
              <a:t>Kết</a:t>
            </a:r>
            <a:r>
              <a:rPr lang="en-GB" dirty="0"/>
              <a:t> </a:t>
            </a:r>
            <a:r>
              <a:rPr lang="en-GB" dirty="0" err="1"/>
              <a:t>hợp</a:t>
            </a:r>
            <a:r>
              <a:rPr lang="en-GB" dirty="0"/>
              <a:t> </a:t>
            </a:r>
            <a:r>
              <a:rPr lang="en-GB" dirty="0" err="1"/>
              <a:t>với</a:t>
            </a:r>
            <a:r>
              <a:rPr lang="en-GB" dirty="0"/>
              <a:t> </a:t>
            </a:r>
            <a:r>
              <a:rPr lang="en-GB" dirty="0" err="1"/>
              <a:t>điều</a:t>
            </a:r>
            <a:r>
              <a:rPr lang="en-GB" dirty="0"/>
              <a:t> </a:t>
            </a:r>
            <a:r>
              <a:rPr lang="en-GB" dirty="0" err="1"/>
              <a:t>kiện</a:t>
            </a:r>
            <a:r>
              <a:rPr lang="en-GB" dirty="0"/>
              <a:t> (conditional inclusions): </a:t>
            </a:r>
            <a:r>
              <a:rPr lang="en-GB" b="1" i="1" dirty="0"/>
              <a:t>#</a:t>
            </a:r>
            <a:r>
              <a:rPr lang="en-GB" b="1" i="1" dirty="0" err="1"/>
              <a:t>ifdef</a:t>
            </a:r>
            <a:r>
              <a:rPr lang="en-GB" b="1" i="1" dirty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572" y="1752600"/>
            <a:ext cx="7440206" cy="17716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vi-VN" b="1" i="1" dirty="0">
                <a:solidFill>
                  <a:srgbClr val="FF0000"/>
                </a:solidFill>
              </a:rPr>
              <a:t>#</a:t>
            </a:r>
            <a:r>
              <a:rPr lang="en-GB" b="1" i="1" dirty="0">
                <a:solidFill>
                  <a:srgbClr val="FF0000"/>
                </a:solidFill>
              </a:rPr>
              <a:t>if</a:t>
            </a:r>
            <a:r>
              <a:rPr lang="vi-VN" b="1" i="1" dirty="0">
                <a:solidFill>
                  <a:srgbClr val="FF0000"/>
                </a:solidFill>
              </a:rPr>
              <a:t>def</a:t>
            </a:r>
            <a:r>
              <a:rPr lang="en-GB" i="1" dirty="0">
                <a:solidFill>
                  <a:srgbClr val="FF0000"/>
                </a:solidFill>
              </a:rPr>
              <a:t> “</a:t>
            </a:r>
            <a:r>
              <a:rPr lang="en-GB" i="1" dirty="0" err="1">
                <a:solidFill>
                  <a:srgbClr val="FF0000"/>
                </a:solidFill>
              </a:rPr>
              <a:t>định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danh</a:t>
            </a:r>
            <a:r>
              <a:rPr lang="en-GB" i="1" dirty="0">
                <a:solidFill>
                  <a:srgbClr val="FF0000"/>
                </a:solidFill>
              </a:rPr>
              <a:t>”</a:t>
            </a:r>
          </a:p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		</a:t>
            </a:r>
            <a:r>
              <a:rPr lang="en-GB" i="1" dirty="0" err="1">
                <a:solidFill>
                  <a:srgbClr val="FF0000"/>
                </a:solidFill>
              </a:rPr>
              <a:t>lệnh</a:t>
            </a:r>
            <a:r>
              <a:rPr lang="en-GB" i="1" dirty="0">
                <a:solidFill>
                  <a:srgbClr val="FF0000"/>
                </a:solidFill>
              </a:rPr>
              <a:t>;</a:t>
            </a:r>
            <a:endParaRPr lang="vi-VN" i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 </a:t>
            </a:r>
            <a:r>
              <a:rPr lang="en-GB" dirty="0"/>
              <a:t>Cho </a:t>
            </a:r>
            <a:r>
              <a:rPr lang="en-GB" dirty="0" err="1"/>
              <a:t>phép</a:t>
            </a:r>
            <a:r>
              <a:rPr lang="en-GB" dirty="0"/>
              <a:t> </a:t>
            </a:r>
            <a:r>
              <a:rPr lang="en-GB" dirty="0" err="1"/>
              <a:t>chương</a:t>
            </a:r>
            <a:r>
              <a:rPr lang="en-GB" dirty="0"/>
              <a:t> </a:t>
            </a:r>
            <a:r>
              <a:rPr lang="en-GB" dirty="0" err="1"/>
              <a:t>trình</a:t>
            </a:r>
            <a:r>
              <a:rPr lang="en-GB" dirty="0"/>
              <a:t> </a:t>
            </a:r>
            <a:r>
              <a:rPr lang="en-GB" dirty="0" err="1"/>
              <a:t>biên</a:t>
            </a:r>
            <a:r>
              <a:rPr lang="en-GB" dirty="0"/>
              <a:t> </a:t>
            </a:r>
            <a:r>
              <a:rPr lang="en-GB" dirty="0" err="1"/>
              <a:t>dịch</a:t>
            </a:r>
            <a:r>
              <a:rPr lang="en-GB" dirty="0"/>
              <a:t> </a:t>
            </a:r>
            <a:r>
              <a:rPr lang="en-GB" dirty="0" err="1"/>
              <a:t>nếu</a:t>
            </a:r>
            <a:r>
              <a:rPr lang="en-GB" dirty="0"/>
              <a:t> </a:t>
            </a:r>
            <a:r>
              <a:rPr lang="en-GB" i="1" dirty="0"/>
              <a:t>“</a:t>
            </a:r>
            <a:r>
              <a:rPr lang="en-GB" i="1" dirty="0" err="1"/>
              <a:t>định</a:t>
            </a:r>
            <a:r>
              <a:rPr lang="en-GB" i="1" dirty="0"/>
              <a:t> </a:t>
            </a:r>
            <a:r>
              <a:rPr lang="en-GB" i="1" dirty="0" err="1"/>
              <a:t>danh</a:t>
            </a:r>
            <a:r>
              <a:rPr lang="en-GB" i="1" dirty="0"/>
              <a:t>”</a:t>
            </a:r>
            <a:r>
              <a:rPr lang="en-GB" dirty="0"/>
              <a:t> </a:t>
            </a:r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định</a:t>
            </a:r>
            <a:r>
              <a:rPr lang="en-GB" dirty="0"/>
              <a:t> </a:t>
            </a:r>
            <a:r>
              <a:rPr lang="en-GB" dirty="0" err="1"/>
              <a:t>nghĩa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733800" y="4572000"/>
            <a:ext cx="4267200" cy="1569660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GB" sz="24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sz="2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sz="2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ifdef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MAX_SIZE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table[MAX_SIZE];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endif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08284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272" y="38100"/>
            <a:ext cx="8147928" cy="1246418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2. </a:t>
            </a:r>
            <a:r>
              <a:rPr lang="en-GB" dirty="0" err="1"/>
              <a:t>Kết</a:t>
            </a:r>
            <a:r>
              <a:rPr lang="en-GB" dirty="0"/>
              <a:t> </a:t>
            </a:r>
            <a:r>
              <a:rPr lang="en-GB" dirty="0" err="1"/>
              <a:t>hợp</a:t>
            </a:r>
            <a:r>
              <a:rPr lang="en-GB" dirty="0"/>
              <a:t> </a:t>
            </a:r>
            <a:r>
              <a:rPr lang="en-GB" dirty="0" err="1"/>
              <a:t>với</a:t>
            </a:r>
            <a:r>
              <a:rPr lang="en-GB" dirty="0"/>
              <a:t> </a:t>
            </a:r>
            <a:r>
              <a:rPr lang="en-GB" dirty="0" err="1"/>
              <a:t>điều</a:t>
            </a:r>
            <a:r>
              <a:rPr lang="en-GB" dirty="0"/>
              <a:t> </a:t>
            </a:r>
            <a:r>
              <a:rPr lang="en-GB" dirty="0" err="1"/>
              <a:t>kiện</a:t>
            </a:r>
            <a:r>
              <a:rPr lang="en-GB" dirty="0"/>
              <a:t> (conditional inclusions): </a:t>
            </a:r>
            <a:r>
              <a:rPr lang="en-GB" b="1" i="1" dirty="0"/>
              <a:t>#</a:t>
            </a:r>
            <a:r>
              <a:rPr lang="en-GB" b="1" i="1" dirty="0" err="1"/>
              <a:t>ifdef</a:t>
            </a:r>
            <a:r>
              <a:rPr lang="en-GB" b="1" i="1" dirty="0"/>
              <a:t> … #</a:t>
            </a:r>
            <a:r>
              <a:rPr lang="en-GB" b="1" i="1" dirty="0" err="1"/>
              <a:t>endif</a:t>
            </a:r>
            <a:r>
              <a:rPr lang="en-GB" b="1" i="1" dirty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272" y="1655296"/>
            <a:ext cx="7919328" cy="3200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vi-VN" b="1" i="1" dirty="0">
                <a:solidFill>
                  <a:srgbClr val="FF0000"/>
                </a:solidFill>
              </a:rPr>
              <a:t>#</a:t>
            </a:r>
            <a:r>
              <a:rPr lang="en-GB" b="1" i="1" dirty="0">
                <a:solidFill>
                  <a:srgbClr val="FF0000"/>
                </a:solidFill>
              </a:rPr>
              <a:t>if</a:t>
            </a:r>
            <a:r>
              <a:rPr lang="vi-VN" b="1" i="1" dirty="0">
                <a:solidFill>
                  <a:srgbClr val="FF0000"/>
                </a:solidFill>
              </a:rPr>
              <a:t>def</a:t>
            </a:r>
            <a:r>
              <a:rPr lang="en-GB" i="1" dirty="0">
                <a:solidFill>
                  <a:srgbClr val="FF0000"/>
                </a:solidFill>
              </a:rPr>
              <a:t> “</a:t>
            </a:r>
            <a:r>
              <a:rPr lang="en-GB" i="1" dirty="0" err="1">
                <a:solidFill>
                  <a:srgbClr val="FF0000"/>
                </a:solidFill>
              </a:rPr>
              <a:t>định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danh</a:t>
            </a:r>
            <a:r>
              <a:rPr lang="en-GB" i="1" dirty="0">
                <a:solidFill>
                  <a:srgbClr val="FF0000"/>
                </a:solidFill>
              </a:rPr>
              <a:t>”</a:t>
            </a:r>
          </a:p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		</a:t>
            </a:r>
            <a:r>
              <a:rPr lang="en-GB" i="1" dirty="0" err="1">
                <a:solidFill>
                  <a:srgbClr val="FF0000"/>
                </a:solidFill>
              </a:rPr>
              <a:t>lệnh</a:t>
            </a:r>
            <a:r>
              <a:rPr lang="en-GB" i="1" dirty="0">
                <a:solidFill>
                  <a:srgbClr val="FF0000"/>
                </a:solidFill>
              </a:rPr>
              <a:t>;</a:t>
            </a:r>
          </a:p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	</a:t>
            </a:r>
            <a:r>
              <a:rPr lang="en-GB" b="1" i="1" dirty="0">
                <a:solidFill>
                  <a:srgbClr val="FF0000"/>
                </a:solidFill>
              </a:rPr>
              <a:t>#</a:t>
            </a:r>
            <a:r>
              <a:rPr lang="en-GB" b="1" i="1" dirty="0" err="1">
                <a:solidFill>
                  <a:srgbClr val="FF0000"/>
                </a:solidFill>
              </a:rPr>
              <a:t>endif</a:t>
            </a:r>
            <a:endParaRPr lang="vi-VN" b="1" i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 </a:t>
            </a:r>
            <a:r>
              <a:rPr lang="en-GB" dirty="0"/>
              <a:t>Cho </a:t>
            </a:r>
            <a:r>
              <a:rPr lang="en-GB" dirty="0" err="1"/>
              <a:t>phép</a:t>
            </a:r>
            <a:r>
              <a:rPr lang="en-GB" dirty="0"/>
              <a:t> </a:t>
            </a:r>
            <a:r>
              <a:rPr lang="en-GB" dirty="0" err="1"/>
              <a:t>chương</a:t>
            </a:r>
            <a:r>
              <a:rPr lang="en-GB" dirty="0"/>
              <a:t> </a:t>
            </a:r>
            <a:r>
              <a:rPr lang="en-GB" dirty="0" err="1"/>
              <a:t>trình</a:t>
            </a:r>
            <a:r>
              <a:rPr lang="en-GB" dirty="0"/>
              <a:t> </a:t>
            </a:r>
            <a:r>
              <a:rPr lang="en-GB" dirty="0" err="1"/>
              <a:t>biên</a:t>
            </a:r>
            <a:r>
              <a:rPr lang="en-GB" dirty="0"/>
              <a:t> </a:t>
            </a:r>
            <a:r>
              <a:rPr lang="en-GB" dirty="0" err="1"/>
              <a:t>dịch</a:t>
            </a:r>
            <a:r>
              <a:rPr lang="en-GB" dirty="0"/>
              <a:t> </a:t>
            </a:r>
            <a:r>
              <a:rPr lang="en-GB" dirty="0" err="1"/>
              <a:t>nếu</a:t>
            </a:r>
            <a:r>
              <a:rPr lang="en-GB" dirty="0"/>
              <a:t> </a:t>
            </a:r>
            <a:r>
              <a:rPr lang="en-GB" i="1" dirty="0"/>
              <a:t>“</a:t>
            </a:r>
            <a:r>
              <a:rPr lang="en-GB" i="1" dirty="0" err="1"/>
              <a:t>định</a:t>
            </a:r>
            <a:r>
              <a:rPr lang="en-GB" i="1" dirty="0"/>
              <a:t> </a:t>
            </a:r>
            <a:r>
              <a:rPr lang="en-GB" i="1" dirty="0" err="1"/>
              <a:t>danh</a:t>
            </a:r>
            <a:r>
              <a:rPr lang="en-GB" i="1" dirty="0"/>
              <a:t>”</a:t>
            </a:r>
            <a:r>
              <a:rPr lang="en-GB" dirty="0"/>
              <a:t> </a:t>
            </a:r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định</a:t>
            </a:r>
            <a:r>
              <a:rPr lang="en-GB" dirty="0"/>
              <a:t> </a:t>
            </a:r>
            <a:r>
              <a:rPr lang="en-GB" dirty="0" err="1"/>
              <a:t>nghĩa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581400" y="4983540"/>
            <a:ext cx="4536141" cy="15696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GB" sz="24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sz="2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sz="2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ifdef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MAX_SIZE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table[MAX_SIZE];</a:t>
            </a:r>
          </a:p>
          <a:p>
            <a:pPr algn="just"/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endif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198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305800" cy="1246418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2. </a:t>
            </a:r>
            <a:r>
              <a:rPr lang="en-GB" dirty="0" err="1"/>
              <a:t>Kết</a:t>
            </a:r>
            <a:r>
              <a:rPr lang="en-GB" dirty="0"/>
              <a:t> </a:t>
            </a:r>
            <a:r>
              <a:rPr lang="en-GB" dirty="0" err="1"/>
              <a:t>hợp</a:t>
            </a:r>
            <a:r>
              <a:rPr lang="en-GB" dirty="0"/>
              <a:t> </a:t>
            </a:r>
            <a:r>
              <a:rPr lang="en-GB" dirty="0" err="1"/>
              <a:t>với</a:t>
            </a:r>
            <a:r>
              <a:rPr lang="en-GB" dirty="0"/>
              <a:t> </a:t>
            </a:r>
            <a:r>
              <a:rPr lang="en-GB" dirty="0" err="1"/>
              <a:t>điều</a:t>
            </a:r>
            <a:r>
              <a:rPr lang="en-GB" dirty="0"/>
              <a:t> </a:t>
            </a:r>
            <a:r>
              <a:rPr lang="en-GB" dirty="0" err="1"/>
              <a:t>kiện</a:t>
            </a:r>
            <a:r>
              <a:rPr lang="en-GB" dirty="0"/>
              <a:t> (conditional inclusions): </a:t>
            </a:r>
            <a:r>
              <a:rPr lang="en-GB" b="1" i="1" dirty="0"/>
              <a:t>#</a:t>
            </a:r>
            <a:r>
              <a:rPr lang="en-GB" b="1" i="1" dirty="0" err="1"/>
              <a:t>ifndef</a:t>
            </a:r>
            <a:r>
              <a:rPr lang="en-GB" b="1" i="1" dirty="0"/>
              <a:t> … #</a:t>
            </a:r>
            <a:r>
              <a:rPr lang="en-GB" b="1" i="1" dirty="0" err="1"/>
              <a:t>endif</a:t>
            </a:r>
            <a:r>
              <a:rPr lang="en-GB" b="1" i="1" dirty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153399" cy="40767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vi-VN" b="1" i="1" dirty="0">
                <a:solidFill>
                  <a:srgbClr val="FF0000"/>
                </a:solidFill>
              </a:rPr>
              <a:t>#</a:t>
            </a:r>
            <a:r>
              <a:rPr lang="en-GB" b="1" i="1" dirty="0" err="1">
                <a:solidFill>
                  <a:srgbClr val="FF0000"/>
                </a:solidFill>
              </a:rPr>
              <a:t>ifn</a:t>
            </a:r>
            <a:r>
              <a:rPr lang="vi-VN" b="1" i="1" dirty="0">
                <a:solidFill>
                  <a:srgbClr val="FF0000"/>
                </a:solidFill>
              </a:rPr>
              <a:t>def</a:t>
            </a:r>
            <a:r>
              <a:rPr lang="en-GB" i="1" dirty="0">
                <a:solidFill>
                  <a:srgbClr val="FF0000"/>
                </a:solidFill>
              </a:rPr>
              <a:t> “</a:t>
            </a:r>
            <a:r>
              <a:rPr lang="en-GB" i="1" dirty="0" err="1">
                <a:solidFill>
                  <a:srgbClr val="FF0000"/>
                </a:solidFill>
              </a:rPr>
              <a:t>định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danh</a:t>
            </a:r>
            <a:r>
              <a:rPr lang="en-GB" i="1" dirty="0">
                <a:solidFill>
                  <a:srgbClr val="FF0000"/>
                </a:solidFill>
              </a:rPr>
              <a:t>”</a:t>
            </a:r>
          </a:p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		</a:t>
            </a:r>
            <a:r>
              <a:rPr lang="en-GB" i="1" dirty="0" err="1">
                <a:solidFill>
                  <a:srgbClr val="FF0000"/>
                </a:solidFill>
              </a:rPr>
              <a:t>lệnh</a:t>
            </a:r>
            <a:r>
              <a:rPr lang="en-GB" i="1" dirty="0">
                <a:solidFill>
                  <a:srgbClr val="FF0000"/>
                </a:solidFill>
              </a:rPr>
              <a:t>;</a:t>
            </a:r>
          </a:p>
          <a:p>
            <a:pPr marL="0" indent="0">
              <a:buNone/>
            </a:pPr>
            <a:r>
              <a:rPr lang="en-GB" i="1" dirty="0">
                <a:solidFill>
                  <a:srgbClr val="FF0000"/>
                </a:solidFill>
              </a:rPr>
              <a:t>	</a:t>
            </a:r>
            <a:r>
              <a:rPr lang="en-GB" b="1" i="1" dirty="0">
                <a:solidFill>
                  <a:srgbClr val="FF0000"/>
                </a:solidFill>
              </a:rPr>
              <a:t>#</a:t>
            </a:r>
            <a:r>
              <a:rPr lang="en-GB" b="1" i="1" dirty="0" err="1">
                <a:solidFill>
                  <a:srgbClr val="FF0000"/>
                </a:solidFill>
              </a:rPr>
              <a:t>endif</a:t>
            </a:r>
            <a:endParaRPr lang="vi-VN" b="1" i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 </a:t>
            </a:r>
            <a:r>
              <a:rPr lang="en-GB" dirty="0"/>
              <a:t>Cho </a:t>
            </a:r>
            <a:r>
              <a:rPr lang="en-GB" dirty="0" err="1"/>
              <a:t>phép</a:t>
            </a:r>
            <a:r>
              <a:rPr lang="en-GB" dirty="0"/>
              <a:t> </a:t>
            </a:r>
            <a:r>
              <a:rPr lang="en-GB" dirty="0" err="1"/>
              <a:t>chương</a:t>
            </a:r>
            <a:r>
              <a:rPr lang="en-GB" dirty="0"/>
              <a:t> </a:t>
            </a:r>
            <a:r>
              <a:rPr lang="en-GB" dirty="0" err="1"/>
              <a:t>trình</a:t>
            </a:r>
            <a:r>
              <a:rPr lang="en-GB" dirty="0"/>
              <a:t> </a:t>
            </a:r>
            <a:r>
              <a:rPr lang="en-GB" dirty="0" err="1"/>
              <a:t>biên</a:t>
            </a:r>
            <a:r>
              <a:rPr lang="en-GB" dirty="0"/>
              <a:t> </a:t>
            </a:r>
            <a:r>
              <a:rPr lang="en-GB" dirty="0" err="1"/>
              <a:t>dịch</a:t>
            </a:r>
            <a:r>
              <a:rPr lang="en-GB" dirty="0"/>
              <a:t> </a:t>
            </a:r>
            <a:r>
              <a:rPr lang="en-GB" dirty="0" err="1"/>
              <a:t>nếu</a:t>
            </a:r>
            <a:r>
              <a:rPr lang="en-GB" dirty="0"/>
              <a:t> </a:t>
            </a:r>
            <a:r>
              <a:rPr lang="en-GB" i="1" dirty="0"/>
              <a:t>“</a:t>
            </a:r>
            <a:r>
              <a:rPr lang="en-GB" i="1" dirty="0" err="1"/>
              <a:t>định</a:t>
            </a:r>
            <a:r>
              <a:rPr lang="en-GB" i="1" dirty="0"/>
              <a:t> </a:t>
            </a:r>
            <a:r>
              <a:rPr lang="en-GB" i="1" dirty="0" err="1"/>
              <a:t>danh</a:t>
            </a:r>
            <a:r>
              <a:rPr lang="en-GB" i="1" dirty="0"/>
              <a:t>”</a:t>
            </a:r>
            <a:r>
              <a:rPr lang="en-GB" dirty="0"/>
              <a:t> </a:t>
            </a:r>
            <a:r>
              <a:rPr lang="en-GB" b="1" i="1" u="sng" dirty="0">
                <a:solidFill>
                  <a:srgbClr val="FF0000"/>
                </a:solidFill>
              </a:rPr>
              <a:t>CHƯA</a:t>
            </a:r>
            <a:r>
              <a:rPr lang="en-GB" dirty="0"/>
              <a:t> </a:t>
            </a:r>
            <a:r>
              <a:rPr lang="en-GB" dirty="0" err="1"/>
              <a:t>được</a:t>
            </a:r>
            <a:r>
              <a:rPr lang="en-GB" dirty="0"/>
              <a:t> </a:t>
            </a:r>
            <a:r>
              <a:rPr lang="en-GB" dirty="0" err="1"/>
              <a:t>định</a:t>
            </a:r>
            <a:r>
              <a:rPr lang="en-GB" dirty="0"/>
              <a:t> </a:t>
            </a:r>
            <a:r>
              <a:rPr lang="en-GB" dirty="0" err="1"/>
              <a:t>nghĩa</a:t>
            </a:r>
            <a:r>
              <a:rPr lang="en-GB" dirty="0"/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4876800" y="4267200"/>
            <a:ext cx="4133850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GB" sz="24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sz="2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sz="2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ifndef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MAX_SIZE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#define MAX_SIZE 100</a:t>
            </a:r>
          </a:p>
          <a:p>
            <a:pPr algn="just"/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endif</a:t>
            </a:r>
            <a:endParaRPr lang="en-GB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table[MAX_SIZE];</a:t>
            </a:r>
          </a:p>
        </p:txBody>
      </p:sp>
    </p:spTree>
    <p:extLst>
      <p:ext uri="{BB962C8B-B14F-4D97-AF65-F5344CB8AC3E}">
        <p14:creationId xmlns:p14="http://schemas.microsoft.com/office/powerpoint/2010/main" val="524051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điểm</a:t>
            </a:r>
            <a:endParaRPr lang="en-US" dirty="0"/>
          </a:p>
        </p:txBody>
      </p:sp>
      <p:sp>
        <p:nvSpPr>
          <p:cNvPr id="9219" name="Content Placeholder 4"/>
          <p:cNvSpPr>
            <a:spLocks noGrp="1"/>
          </p:cNvSpPr>
          <p:nvPr>
            <p:ph idx="1"/>
          </p:nvPr>
        </p:nvSpPr>
        <p:spPr>
          <a:xfrm>
            <a:off x="1943100" y="1524000"/>
            <a:ext cx="6889930" cy="5105400"/>
          </a:xfrm>
        </p:spPr>
        <p:txBody>
          <a:bodyPr rtlCol="0">
            <a:noAutofit/>
          </a:bodyPr>
          <a:lstStyle/>
          <a:p>
            <a:pPr marL="217885" indent="-217885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PP LT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endParaRPr lang="en-US" dirty="0"/>
          </a:p>
          <a:p>
            <a:pPr marL="217885" indent="-217885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KDL </a:t>
            </a:r>
            <a:r>
              <a:rPr lang="en-US" dirty="0" err="1"/>
              <a:t>phong</a:t>
            </a:r>
            <a:r>
              <a:rPr lang="en-US" dirty="0"/>
              <a:t> </a:t>
            </a:r>
            <a:r>
              <a:rPr lang="en-US" dirty="0" err="1"/>
              <a:t>phú</a:t>
            </a:r>
            <a:r>
              <a:rPr lang="en-US" dirty="0"/>
              <a:t>,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mới</a:t>
            </a:r>
            <a:endParaRPr lang="en-US" dirty="0"/>
          </a:p>
          <a:p>
            <a:pPr marL="217885" indent="-217885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Linh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, </a:t>
            </a:r>
            <a:r>
              <a:rPr lang="en-US" dirty="0" err="1"/>
              <a:t>ít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khóa</a:t>
            </a:r>
            <a:endParaRPr lang="en-US" dirty="0"/>
          </a:p>
          <a:p>
            <a:pPr marL="217885" indent="-217885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Ngôn</a:t>
            </a:r>
            <a:r>
              <a:rPr lang="en-US" dirty="0"/>
              <a:t> </a:t>
            </a:r>
            <a:r>
              <a:rPr lang="vi-VN" dirty="0"/>
              <a:t>ngữ mạnh và mềm dẻo</a:t>
            </a:r>
            <a:r>
              <a:rPr lang="en-US" dirty="0"/>
              <a:t>, </a:t>
            </a:r>
            <a:r>
              <a:rPr lang="vi-VN" dirty="0"/>
              <a:t>được dùng để viết</a:t>
            </a:r>
            <a:r>
              <a:rPr lang="en-US" dirty="0"/>
              <a:t> OS, </a:t>
            </a:r>
            <a:r>
              <a:rPr lang="vi-VN" dirty="0"/>
              <a:t>chương trình điều khiển, soạn thảo văn bản, đồ hoạ, bảng tính… và các chương trình dịch cho các ngôn ngữ lập trình khác</a:t>
            </a:r>
            <a:endParaRPr lang="en-US" b="1" dirty="0"/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98860" y="1448087"/>
            <a:ext cx="584825" cy="27384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C8F3B9C-D1FA-425D-80B3-4128BF3A0978}" type="slidenum">
              <a:rPr lang="en-US">
                <a:solidFill>
                  <a:schemeClr val="bg1"/>
                </a:solidFill>
              </a:rPr>
              <a:pPr eaLnBrk="1" hangingPunct="1"/>
              <a:t>4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88469"/>
            <a:ext cx="2276893" cy="198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335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305800" cy="1246418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2. </a:t>
            </a:r>
            <a:r>
              <a:rPr lang="en-GB" dirty="0" err="1"/>
              <a:t>Kết</a:t>
            </a:r>
            <a:r>
              <a:rPr lang="en-GB" dirty="0"/>
              <a:t> </a:t>
            </a:r>
            <a:r>
              <a:rPr lang="en-GB" dirty="0" err="1"/>
              <a:t>hợp</a:t>
            </a:r>
            <a:r>
              <a:rPr lang="en-GB" dirty="0"/>
              <a:t> </a:t>
            </a:r>
            <a:r>
              <a:rPr lang="en-GB" dirty="0" err="1"/>
              <a:t>với</a:t>
            </a:r>
            <a:r>
              <a:rPr lang="en-GB" dirty="0"/>
              <a:t> </a:t>
            </a:r>
            <a:r>
              <a:rPr lang="en-GB" dirty="0" err="1"/>
              <a:t>điều</a:t>
            </a:r>
            <a:r>
              <a:rPr lang="en-GB" dirty="0"/>
              <a:t> </a:t>
            </a:r>
            <a:r>
              <a:rPr lang="en-GB" dirty="0" err="1"/>
              <a:t>kiện</a:t>
            </a:r>
            <a:r>
              <a:rPr lang="en-GB" dirty="0"/>
              <a:t> (conditional inclusions): </a:t>
            </a:r>
            <a:r>
              <a:rPr lang="en-GB" b="1" i="1" dirty="0"/>
              <a:t>#if, #else, #</a:t>
            </a:r>
            <a:r>
              <a:rPr lang="en-GB" b="1" i="1" dirty="0" err="1"/>
              <a:t>elif</a:t>
            </a:r>
            <a:r>
              <a:rPr lang="en-GB" b="1" i="1" dirty="0"/>
              <a:t> … #</a:t>
            </a:r>
            <a:r>
              <a:rPr lang="en-GB" b="1" i="1" dirty="0" err="1"/>
              <a:t>endif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4800600"/>
            <a:ext cx="8153401" cy="84636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</a:t>
            </a:r>
            <a:r>
              <a:rPr lang="en-GB" dirty="0"/>
              <a:t> </a:t>
            </a:r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vi-VN" b="1" i="1" dirty="0"/>
              <a:t>#if</a:t>
            </a:r>
            <a:r>
              <a:rPr lang="vi-VN" dirty="0"/>
              <a:t>, </a:t>
            </a:r>
            <a:r>
              <a:rPr lang="vi-VN" b="1" i="1" dirty="0"/>
              <a:t>#else</a:t>
            </a:r>
            <a:r>
              <a:rPr lang="vi-VN" b="1" dirty="0"/>
              <a:t> </a:t>
            </a:r>
            <a:r>
              <a:rPr lang="vi-VN" dirty="0"/>
              <a:t>và </a:t>
            </a:r>
            <a:r>
              <a:rPr lang="vi-VN" b="1" i="1" dirty="0"/>
              <a:t>#elif</a:t>
            </a:r>
            <a:r>
              <a:rPr lang="en-GB" b="1" i="1" dirty="0"/>
              <a:t> </a:t>
            </a:r>
            <a:r>
              <a:rPr lang="vi-VN" dirty="0"/>
              <a:t>dùng để chỉ định một số điều kiện để </a:t>
            </a:r>
            <a:r>
              <a:rPr lang="en-GB" dirty="0" err="1"/>
              <a:t>thực</a:t>
            </a:r>
            <a:r>
              <a:rPr lang="en-GB" dirty="0"/>
              <a:t> </a:t>
            </a:r>
            <a:r>
              <a:rPr lang="en-GB" dirty="0" err="1"/>
              <a:t>hiện</a:t>
            </a:r>
            <a:r>
              <a:rPr lang="en-GB" dirty="0"/>
              <a:t> </a:t>
            </a:r>
            <a:r>
              <a:rPr lang="en-GB" dirty="0" err="1"/>
              <a:t>mã</a:t>
            </a:r>
            <a:r>
              <a:rPr lang="en-GB" dirty="0"/>
              <a:t> </a:t>
            </a:r>
            <a:r>
              <a:rPr lang="en-GB" dirty="0" err="1"/>
              <a:t>lệnh</a:t>
            </a:r>
            <a:r>
              <a:rPr lang="en-GB" dirty="0"/>
              <a:t>. </a:t>
            </a:r>
            <a:r>
              <a:rPr lang="en-GB" dirty="0" err="1"/>
              <a:t>Điều</a:t>
            </a:r>
            <a:r>
              <a:rPr lang="en-GB" dirty="0"/>
              <a:t> </a:t>
            </a:r>
            <a:r>
              <a:rPr lang="en-GB" dirty="0" err="1"/>
              <a:t>kiện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biểu</a:t>
            </a:r>
            <a:r>
              <a:rPr lang="en-GB" dirty="0"/>
              <a:t> </a:t>
            </a:r>
            <a:r>
              <a:rPr lang="en-GB" dirty="0" err="1"/>
              <a:t>thức</a:t>
            </a:r>
            <a:r>
              <a:rPr lang="en-GB" dirty="0"/>
              <a:t> </a:t>
            </a:r>
            <a:r>
              <a:rPr lang="en-GB" dirty="0" err="1"/>
              <a:t>hằng</a:t>
            </a:r>
            <a:r>
              <a:rPr lang="en-GB" dirty="0"/>
              <a:t> </a:t>
            </a:r>
            <a:r>
              <a:rPr lang="en-GB" dirty="0" err="1"/>
              <a:t>số</a:t>
            </a:r>
            <a:r>
              <a:rPr lang="en-GB" dirty="0"/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4667250" y="1600200"/>
            <a:ext cx="31051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GB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#else</a:t>
            </a:r>
          </a:p>
          <a:p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endif</a:t>
            </a:r>
            <a:endParaRPr lang="vi-V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38300" y="2053113"/>
            <a:ext cx="2628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#else</a:t>
            </a:r>
          </a:p>
          <a:p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endif</a:t>
            </a:r>
            <a:endParaRPr lang="vi-V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8721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153400" cy="1246418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2. </a:t>
            </a:r>
            <a:r>
              <a:rPr lang="en-GB" dirty="0" err="1"/>
              <a:t>Kết</a:t>
            </a:r>
            <a:r>
              <a:rPr lang="en-GB" dirty="0"/>
              <a:t> </a:t>
            </a:r>
            <a:r>
              <a:rPr lang="en-GB" dirty="0" err="1"/>
              <a:t>hợp</a:t>
            </a:r>
            <a:r>
              <a:rPr lang="en-GB" dirty="0"/>
              <a:t> </a:t>
            </a:r>
            <a:r>
              <a:rPr lang="en-GB" dirty="0" err="1"/>
              <a:t>với</a:t>
            </a:r>
            <a:r>
              <a:rPr lang="en-GB" dirty="0"/>
              <a:t> </a:t>
            </a:r>
            <a:r>
              <a:rPr lang="en-GB" dirty="0" err="1"/>
              <a:t>điều</a:t>
            </a:r>
            <a:r>
              <a:rPr lang="en-GB" dirty="0"/>
              <a:t> </a:t>
            </a:r>
            <a:r>
              <a:rPr lang="en-GB" dirty="0" err="1"/>
              <a:t>kiện</a:t>
            </a:r>
            <a:r>
              <a:rPr lang="en-GB" dirty="0"/>
              <a:t> (conditional inclusions): </a:t>
            </a:r>
            <a:r>
              <a:rPr lang="en-GB" b="1" i="1" dirty="0"/>
              <a:t>#if, #else, #</a:t>
            </a:r>
            <a:r>
              <a:rPr lang="en-GB" b="1" i="1" dirty="0" err="1"/>
              <a:t>elif</a:t>
            </a:r>
            <a:r>
              <a:rPr lang="en-GB" b="1" i="1" dirty="0"/>
              <a:t> … #</a:t>
            </a:r>
            <a:r>
              <a:rPr lang="en-GB" b="1" i="1" dirty="0" err="1"/>
              <a:t>endif</a:t>
            </a:r>
            <a:r>
              <a:rPr lang="en-GB" b="1" i="1" dirty="0"/>
              <a:t> 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2019300" y="1752600"/>
            <a:ext cx="43815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#if MAX_SIZE&gt;200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#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undef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MAX_SIZE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#define MAX_SIZE 200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elif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MAX_SIZE&lt;50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#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undef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MAX_SIZE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#define MAX_SIZE 50</a:t>
            </a:r>
          </a:p>
        </p:txBody>
      </p:sp>
      <p:sp>
        <p:nvSpPr>
          <p:cNvPr id="7" name="Rectangle 6"/>
          <p:cNvSpPr/>
          <p:nvPr/>
        </p:nvSpPr>
        <p:spPr>
          <a:xfrm>
            <a:off x="2076450" y="3962400"/>
            <a:ext cx="43243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#else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#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undef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MAX_SIZE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#define MAX_SIZE 100</a:t>
            </a: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endif</a:t>
            </a:r>
            <a:endParaRPr lang="en-GB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table[MAX_SIZE];</a:t>
            </a:r>
          </a:p>
        </p:txBody>
      </p:sp>
    </p:spTree>
    <p:extLst>
      <p:ext uri="{BB962C8B-B14F-4D97-AF65-F5344CB8AC3E}">
        <p14:creationId xmlns:p14="http://schemas.microsoft.com/office/powerpoint/2010/main" val="11081772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382000" cy="1246418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3. </a:t>
            </a:r>
            <a:r>
              <a:rPr lang="en-GB" dirty="0" err="1"/>
              <a:t>Điều</a:t>
            </a:r>
            <a:r>
              <a:rPr lang="en-GB" dirty="0"/>
              <a:t> </a:t>
            </a:r>
            <a:r>
              <a:rPr lang="en-GB" dirty="0" err="1"/>
              <a:t>khiển</a:t>
            </a:r>
            <a:r>
              <a:rPr lang="en-GB" dirty="0"/>
              <a:t> </a:t>
            </a:r>
            <a:r>
              <a:rPr lang="en-GB" dirty="0" err="1"/>
              <a:t>dòng</a:t>
            </a:r>
            <a:r>
              <a:rPr lang="en-GB" dirty="0"/>
              <a:t> </a:t>
            </a:r>
            <a:r>
              <a:rPr lang="en-GB" dirty="0" err="1"/>
              <a:t>lệnh</a:t>
            </a:r>
            <a:r>
              <a:rPr lang="en-GB" dirty="0"/>
              <a:t> (</a:t>
            </a:r>
            <a:r>
              <a:rPr lang="en-GB" i="1" dirty="0"/>
              <a:t>line control</a:t>
            </a:r>
            <a:r>
              <a:rPr lang="en-GB" dirty="0"/>
              <a:t>): </a:t>
            </a:r>
            <a:r>
              <a:rPr lang="en-GB" b="1" i="1" dirty="0"/>
              <a:t>#line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198340" y="2686050"/>
            <a:ext cx="37266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#line 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"filename"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9600" y="3808642"/>
            <a:ext cx="8018860" cy="179205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</a:t>
            </a:r>
            <a:r>
              <a:rPr lang="en-GB" dirty="0"/>
              <a:t> </a:t>
            </a:r>
            <a:r>
              <a:rPr lang="vi-VN" dirty="0"/>
              <a:t>Chỉ thị #line cho phép kiểm soát dòng trong tập tin mã </a:t>
            </a:r>
            <a:r>
              <a:rPr lang="en-GB" dirty="0" err="1"/>
              <a:t>lệnh</a:t>
            </a:r>
            <a:r>
              <a:rPr lang="en-GB" dirty="0"/>
              <a:t> </a:t>
            </a:r>
            <a:r>
              <a:rPr lang="vi-VN" dirty="0"/>
              <a:t>cũng như tên tập tin muốn </a:t>
            </a:r>
            <a:r>
              <a:rPr lang="en-GB" dirty="0" err="1"/>
              <a:t>hiển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vi-VN" dirty="0"/>
              <a:t>khi xảy ra lỗi</a:t>
            </a:r>
            <a:endParaRPr lang="en-GB" dirty="0"/>
          </a:p>
          <a:p>
            <a:pPr marL="0" indent="0" algn="just">
              <a:buNone/>
            </a:pPr>
            <a:r>
              <a:rPr lang="en-GB" i="1" dirty="0"/>
              <a:t>“filename”</a:t>
            </a:r>
            <a:r>
              <a:rPr lang="en-GB" dirty="0"/>
              <a:t> </a:t>
            </a:r>
            <a:r>
              <a:rPr lang="en-GB" dirty="0" err="1"/>
              <a:t>có</a:t>
            </a:r>
            <a:r>
              <a:rPr lang="en-GB" dirty="0"/>
              <a:t> </a:t>
            </a:r>
            <a:r>
              <a:rPr lang="en-GB" dirty="0" err="1"/>
              <a:t>thể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chuỗi</a:t>
            </a:r>
            <a:r>
              <a:rPr lang="en-GB" dirty="0"/>
              <a:t> </a:t>
            </a:r>
            <a:r>
              <a:rPr lang="en-GB" dirty="0" err="1"/>
              <a:t>ký</a:t>
            </a:r>
            <a:r>
              <a:rPr lang="en-GB" dirty="0"/>
              <a:t> </a:t>
            </a:r>
            <a:r>
              <a:rPr lang="en-GB" dirty="0" err="1"/>
              <a:t>tự</a:t>
            </a:r>
            <a:r>
              <a:rPr lang="en-GB" dirty="0"/>
              <a:t> </a:t>
            </a:r>
            <a:r>
              <a:rPr lang="en-GB" dirty="0" err="1"/>
              <a:t>bất</a:t>
            </a:r>
            <a:r>
              <a:rPr lang="en-GB" dirty="0"/>
              <a:t> </a:t>
            </a:r>
            <a:r>
              <a:rPr lang="en-GB" dirty="0" err="1"/>
              <a:t>kỳ</a:t>
            </a:r>
            <a:r>
              <a:rPr lang="en-GB" dirty="0"/>
              <a:t> </a:t>
            </a:r>
            <a:r>
              <a:rPr lang="en-GB" dirty="0" err="1"/>
              <a:t>cần</a:t>
            </a:r>
            <a:r>
              <a:rPr lang="en-GB" dirty="0"/>
              <a:t> </a:t>
            </a:r>
            <a:r>
              <a:rPr lang="en-GB" dirty="0" err="1"/>
              <a:t>hiển</a:t>
            </a:r>
            <a:r>
              <a:rPr lang="en-GB" dirty="0"/>
              <a:t> </a:t>
            </a:r>
            <a:r>
              <a:rPr lang="en-GB" dirty="0" err="1"/>
              <a:t>thị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854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5726"/>
            <a:ext cx="8305800" cy="1246418"/>
          </a:xfrm>
        </p:spPr>
        <p:txBody>
          <a:bodyPr>
            <a:normAutofit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4. </a:t>
            </a:r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lỗi</a:t>
            </a:r>
            <a:r>
              <a:rPr lang="en-GB" dirty="0"/>
              <a:t> (</a:t>
            </a:r>
            <a:r>
              <a:rPr lang="en-GB" i="1" dirty="0"/>
              <a:t>error directive</a:t>
            </a:r>
            <a:r>
              <a:rPr lang="en-GB" dirty="0"/>
              <a:t>): </a:t>
            </a:r>
            <a:r>
              <a:rPr lang="en-GB" b="1" i="1" dirty="0"/>
              <a:t>#error</a:t>
            </a:r>
            <a:endParaRPr lang="en-GB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83684" y="2457450"/>
            <a:ext cx="7440206" cy="179205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</a:t>
            </a:r>
            <a:r>
              <a:rPr lang="en-GB" dirty="0"/>
              <a:t> </a:t>
            </a:r>
            <a:r>
              <a:rPr lang="vi-VN" dirty="0"/>
              <a:t>Chỉ thị này sẽ ngừng quá trình biên dịch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983684" y="3429000"/>
            <a:ext cx="5874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ifndef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cplusplus</a:t>
            </a:r>
            <a:endParaRPr lang="en-GB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#error 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C++ compiler is required!</a:t>
            </a:r>
          </a:p>
          <a:p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endif</a:t>
            </a:r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083847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382000" cy="1246418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5. </a:t>
            </a:r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pragma (</a:t>
            </a:r>
            <a:r>
              <a:rPr lang="en-GB" i="1" dirty="0"/>
              <a:t>pragma directive</a:t>
            </a:r>
            <a:r>
              <a:rPr lang="en-GB" dirty="0"/>
              <a:t>): </a:t>
            </a:r>
            <a:r>
              <a:rPr lang="en-GB" b="1" i="1" dirty="0"/>
              <a:t>#pragma</a:t>
            </a:r>
            <a:endParaRPr lang="en-GB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38200" y="2362200"/>
            <a:ext cx="7588816" cy="179205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</a:t>
            </a:r>
            <a:r>
              <a:rPr lang="en-GB" dirty="0"/>
              <a:t> </a:t>
            </a:r>
            <a:r>
              <a:rPr lang="vi-VN" dirty="0"/>
              <a:t>Chỉ thị này được sử dụng để xác định các lựa chọn khác nhau cho các trình biên dịch</a:t>
            </a:r>
          </a:p>
          <a:p>
            <a:pPr marL="0" indent="0" algn="just">
              <a:buNone/>
            </a:pPr>
            <a:r>
              <a:rPr lang="vi-VN" dirty="0"/>
              <a:t>Các tùy chọn này được cụ thể cho các </a:t>
            </a:r>
            <a:r>
              <a:rPr lang="en-GB" dirty="0"/>
              <a:t>platform</a:t>
            </a:r>
            <a:r>
              <a:rPr lang="vi-VN" dirty="0"/>
              <a:t> và trình biên dịch sử dụng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18509457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172" y="88906"/>
            <a:ext cx="8109828" cy="1246418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Chỉ</a:t>
            </a:r>
            <a:r>
              <a:rPr lang="en-GB" dirty="0"/>
              <a:t> </a:t>
            </a:r>
            <a:r>
              <a:rPr lang="en-GB" dirty="0" err="1"/>
              <a:t>thị</a:t>
            </a:r>
            <a:r>
              <a:rPr lang="en-GB" dirty="0"/>
              <a:t> </a:t>
            </a:r>
            <a:r>
              <a:rPr lang="en-GB" dirty="0" err="1"/>
              <a:t>tiền</a:t>
            </a:r>
            <a:r>
              <a:rPr lang="en-GB" dirty="0"/>
              <a:t> </a:t>
            </a:r>
            <a:r>
              <a:rPr lang="en-GB" dirty="0" err="1"/>
              <a:t>xử</a:t>
            </a:r>
            <a:r>
              <a:rPr lang="en-GB" dirty="0"/>
              <a:t> </a:t>
            </a:r>
            <a:r>
              <a:rPr lang="en-GB" dirty="0" err="1"/>
              <a:t>lý</a:t>
            </a:r>
            <a:r>
              <a:rPr lang="en-GB" dirty="0"/>
              <a:t> (</a:t>
            </a:r>
            <a:r>
              <a:rPr lang="en-GB" i="1" dirty="0" err="1"/>
              <a:t>Preprocessor</a:t>
            </a:r>
            <a:r>
              <a:rPr lang="en-GB" i="1" dirty="0"/>
              <a:t> directive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6. </a:t>
            </a:r>
            <a:r>
              <a:rPr lang="en-GB" dirty="0" err="1"/>
              <a:t>Kết</a:t>
            </a:r>
            <a:r>
              <a:rPr lang="en-GB" dirty="0"/>
              <a:t> </a:t>
            </a:r>
            <a:r>
              <a:rPr lang="en-GB" dirty="0" err="1"/>
              <a:t>hợp</a:t>
            </a:r>
            <a:r>
              <a:rPr lang="en-GB" dirty="0"/>
              <a:t> file </a:t>
            </a:r>
            <a:r>
              <a:rPr lang="en-GB" dirty="0" err="1"/>
              <a:t>nguồn</a:t>
            </a:r>
            <a:r>
              <a:rPr lang="en-GB" dirty="0"/>
              <a:t> (</a:t>
            </a:r>
            <a:r>
              <a:rPr lang="en-GB" i="1" dirty="0"/>
              <a:t>source file inclusion</a:t>
            </a:r>
            <a:r>
              <a:rPr lang="en-GB" dirty="0"/>
              <a:t>): </a:t>
            </a:r>
            <a:r>
              <a:rPr lang="en-GB" b="1" i="1" dirty="0"/>
              <a:t>#include</a:t>
            </a:r>
            <a:endParaRPr lang="en-GB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13678" y="3124200"/>
            <a:ext cx="7588816" cy="3733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GB" b="1" dirty="0" err="1"/>
              <a:t>Mục</a:t>
            </a:r>
            <a:r>
              <a:rPr lang="en-GB" b="1" dirty="0"/>
              <a:t> </a:t>
            </a:r>
            <a:r>
              <a:rPr lang="en-GB" b="1" dirty="0" err="1"/>
              <a:t>đích</a:t>
            </a:r>
            <a:r>
              <a:rPr lang="en-GB" b="1" dirty="0"/>
              <a:t>:</a:t>
            </a:r>
            <a:r>
              <a:rPr lang="en-GB" dirty="0"/>
              <a:t> </a:t>
            </a:r>
            <a:r>
              <a:rPr lang="vi-VN" dirty="0"/>
              <a:t>Chỉ thị này sẽ </a:t>
            </a:r>
            <a:r>
              <a:rPr lang="en-GB" dirty="0" err="1"/>
              <a:t>thay</a:t>
            </a:r>
            <a:r>
              <a:rPr lang="en-GB" dirty="0"/>
              <a:t> </a:t>
            </a:r>
            <a:r>
              <a:rPr lang="en-GB" dirty="0" err="1"/>
              <a:t>thế</a:t>
            </a:r>
            <a:r>
              <a:rPr lang="en-GB" dirty="0"/>
              <a:t> </a:t>
            </a:r>
            <a:r>
              <a:rPr lang="en-GB" dirty="0" err="1"/>
              <a:t>toàn</a:t>
            </a:r>
            <a:r>
              <a:rPr lang="en-GB" dirty="0"/>
              <a:t> </a:t>
            </a:r>
            <a:r>
              <a:rPr lang="en-GB" dirty="0" err="1"/>
              <a:t>bộ</a:t>
            </a:r>
            <a:r>
              <a:rPr lang="en-GB" dirty="0"/>
              <a:t> </a:t>
            </a:r>
            <a:r>
              <a:rPr lang="en-GB" dirty="0" err="1"/>
              <a:t>nội</a:t>
            </a:r>
            <a:r>
              <a:rPr lang="en-GB" dirty="0"/>
              <a:t> dung </a:t>
            </a:r>
            <a:r>
              <a:rPr lang="en-GB" dirty="0" err="1"/>
              <a:t>của</a:t>
            </a:r>
            <a:r>
              <a:rPr lang="en-GB" dirty="0"/>
              <a:t> </a:t>
            </a:r>
            <a:r>
              <a:rPr lang="en-GB" b="1" i="1" dirty="0"/>
              <a:t>header</a:t>
            </a:r>
            <a:r>
              <a:rPr lang="en-GB" dirty="0"/>
              <a:t> (</a:t>
            </a:r>
            <a:r>
              <a:rPr lang="en-GB" i="1" dirty="0" err="1"/>
              <a:t>thư</a:t>
            </a:r>
            <a:r>
              <a:rPr lang="en-GB" i="1" dirty="0"/>
              <a:t> </a:t>
            </a:r>
            <a:r>
              <a:rPr lang="en-GB" i="1" dirty="0" err="1"/>
              <a:t>viện</a:t>
            </a:r>
            <a:r>
              <a:rPr lang="en-GB" i="1" dirty="0"/>
              <a:t> </a:t>
            </a:r>
            <a:r>
              <a:rPr lang="en-GB" i="1" dirty="0" err="1"/>
              <a:t>có</a:t>
            </a:r>
            <a:r>
              <a:rPr lang="en-GB" i="1" dirty="0"/>
              <a:t> </a:t>
            </a:r>
            <a:r>
              <a:rPr lang="en-GB" i="1" dirty="0" err="1"/>
              <a:t>sẵn</a:t>
            </a:r>
            <a:r>
              <a:rPr lang="en-GB" i="1" dirty="0"/>
              <a:t> – </a:t>
            </a:r>
            <a:r>
              <a:rPr lang="en-GB" i="1" dirty="0" err="1"/>
              <a:t>dùng</a:t>
            </a:r>
            <a:r>
              <a:rPr lang="en-GB" i="1" dirty="0"/>
              <a:t> </a:t>
            </a:r>
            <a:r>
              <a:rPr lang="en-GB" i="1" dirty="0" err="1"/>
              <a:t>cặp</a:t>
            </a:r>
            <a:r>
              <a:rPr lang="en-GB" i="1" dirty="0"/>
              <a:t> </a:t>
            </a:r>
            <a:r>
              <a:rPr lang="en-GB" i="1" dirty="0" err="1"/>
              <a:t>dấu</a:t>
            </a:r>
            <a:r>
              <a:rPr lang="en-GB" i="1" dirty="0"/>
              <a:t> </a:t>
            </a:r>
            <a:r>
              <a:rPr lang="en-GB" b="1" i="1" dirty="0"/>
              <a:t>&lt; &gt;</a:t>
            </a:r>
            <a:r>
              <a:rPr lang="en-GB" dirty="0"/>
              <a:t>) hay </a:t>
            </a:r>
            <a:r>
              <a:rPr lang="en-GB" dirty="0" err="1"/>
              <a:t>một</a:t>
            </a:r>
            <a:r>
              <a:rPr lang="en-GB" dirty="0"/>
              <a:t> </a:t>
            </a:r>
            <a:r>
              <a:rPr lang="en-GB" dirty="0" err="1"/>
              <a:t>tập</a:t>
            </a:r>
            <a:r>
              <a:rPr lang="en-GB" dirty="0"/>
              <a:t> tin </a:t>
            </a:r>
            <a:r>
              <a:rPr lang="en-GB" b="1" i="1" dirty="0"/>
              <a:t>“file” </a:t>
            </a:r>
            <a:r>
              <a:rPr lang="en-GB" dirty="0"/>
              <a:t>(</a:t>
            </a:r>
            <a:r>
              <a:rPr lang="en-GB" i="1" dirty="0" err="1"/>
              <a:t>tự</a:t>
            </a:r>
            <a:r>
              <a:rPr lang="en-GB" i="1" dirty="0"/>
              <a:t> </a:t>
            </a:r>
            <a:r>
              <a:rPr lang="en-GB" i="1" dirty="0" err="1"/>
              <a:t>định</a:t>
            </a:r>
            <a:r>
              <a:rPr lang="en-GB" i="1" dirty="0"/>
              <a:t> </a:t>
            </a:r>
            <a:r>
              <a:rPr lang="en-GB" i="1" dirty="0" err="1"/>
              <a:t>nghĩa</a:t>
            </a:r>
            <a:r>
              <a:rPr lang="en-GB" i="1" dirty="0"/>
              <a:t> </a:t>
            </a:r>
            <a:r>
              <a:rPr lang="en-GB" i="1" dirty="0" err="1"/>
              <a:t>thêm</a:t>
            </a:r>
            <a:r>
              <a:rPr lang="en-GB" i="1" dirty="0"/>
              <a:t> – </a:t>
            </a:r>
            <a:r>
              <a:rPr lang="en-GB" i="1" dirty="0" err="1"/>
              <a:t>dùng</a:t>
            </a:r>
            <a:r>
              <a:rPr lang="en-GB" i="1" dirty="0"/>
              <a:t> </a:t>
            </a:r>
            <a:r>
              <a:rPr lang="en-GB" i="1" dirty="0" err="1"/>
              <a:t>cặp</a:t>
            </a:r>
            <a:r>
              <a:rPr lang="en-GB" i="1" dirty="0"/>
              <a:t> </a:t>
            </a:r>
            <a:r>
              <a:rPr lang="en-GB" i="1" dirty="0" err="1"/>
              <a:t>dấu</a:t>
            </a:r>
            <a:r>
              <a:rPr lang="en-GB" i="1" dirty="0"/>
              <a:t> </a:t>
            </a:r>
            <a:r>
              <a:rPr lang="en-GB" i="1" dirty="0" err="1"/>
              <a:t>nháy</a:t>
            </a:r>
            <a:r>
              <a:rPr lang="en-GB" i="1" dirty="0"/>
              <a:t> </a:t>
            </a:r>
            <a:r>
              <a:rPr lang="en-GB" i="1" dirty="0" err="1"/>
              <a:t>kép</a:t>
            </a:r>
            <a:r>
              <a:rPr lang="en-GB" i="1" dirty="0"/>
              <a:t> </a:t>
            </a:r>
            <a:r>
              <a:rPr lang="en-GB" b="1" i="1" dirty="0"/>
              <a:t>“ ”</a:t>
            </a:r>
            <a:r>
              <a:rPr lang="en-GB" dirty="0"/>
              <a:t>)</a:t>
            </a:r>
            <a:r>
              <a:rPr lang="en-GB" i="1" dirty="0"/>
              <a:t>.</a:t>
            </a:r>
          </a:p>
          <a:p>
            <a:pPr marL="0" indent="0" algn="just">
              <a:buNone/>
            </a:pPr>
            <a:r>
              <a:rPr lang="en-GB" i="1" dirty="0" err="1"/>
              <a:t>Các</a:t>
            </a:r>
            <a:r>
              <a:rPr lang="en-GB" i="1" dirty="0"/>
              <a:t> </a:t>
            </a:r>
            <a:r>
              <a:rPr lang="en-GB" i="1" dirty="0" err="1"/>
              <a:t>tập</a:t>
            </a:r>
            <a:r>
              <a:rPr lang="en-GB" i="1" dirty="0"/>
              <a:t> tin </a:t>
            </a:r>
            <a:r>
              <a:rPr lang="en-GB" i="1" dirty="0" err="1"/>
              <a:t>này</a:t>
            </a:r>
            <a:r>
              <a:rPr lang="en-GB" i="1" dirty="0"/>
              <a:t> </a:t>
            </a:r>
            <a:r>
              <a:rPr lang="en-GB" i="1" dirty="0" err="1"/>
              <a:t>chứa</a:t>
            </a:r>
            <a:r>
              <a:rPr lang="en-GB" i="1" dirty="0"/>
              <a:t> </a:t>
            </a:r>
            <a:r>
              <a:rPr lang="en-GB" i="1" dirty="0" err="1"/>
              <a:t>định</a:t>
            </a:r>
            <a:r>
              <a:rPr lang="en-GB" i="1" dirty="0"/>
              <a:t> </a:t>
            </a:r>
            <a:r>
              <a:rPr lang="en-GB" i="1" dirty="0" err="1"/>
              <a:t>nghĩa</a:t>
            </a:r>
            <a:r>
              <a:rPr lang="en-GB" i="1" dirty="0"/>
              <a:t> </a:t>
            </a:r>
            <a:r>
              <a:rPr lang="en-GB" i="1" dirty="0" err="1"/>
              <a:t>các</a:t>
            </a:r>
            <a:r>
              <a:rPr lang="en-GB" i="1" dirty="0"/>
              <a:t> </a:t>
            </a:r>
            <a:r>
              <a:rPr lang="en-GB" i="1" dirty="0" err="1"/>
              <a:t>hàm</a:t>
            </a:r>
            <a:r>
              <a:rPr lang="en-GB" i="1" dirty="0"/>
              <a:t> </a:t>
            </a:r>
            <a:r>
              <a:rPr lang="en-GB" i="1" dirty="0" err="1"/>
              <a:t>được</a:t>
            </a:r>
            <a:r>
              <a:rPr lang="en-GB" i="1" dirty="0"/>
              <a:t> </a:t>
            </a:r>
            <a:r>
              <a:rPr lang="en-GB" i="1" dirty="0" err="1"/>
              <a:t>sử</a:t>
            </a:r>
            <a:r>
              <a:rPr lang="en-GB" i="1" dirty="0"/>
              <a:t> </a:t>
            </a:r>
            <a:r>
              <a:rPr lang="en-GB" i="1" dirty="0" err="1"/>
              <a:t>dụng</a:t>
            </a:r>
            <a:r>
              <a:rPr lang="en-GB" i="1" dirty="0"/>
              <a:t> </a:t>
            </a:r>
            <a:r>
              <a:rPr lang="en-GB" i="1" dirty="0" err="1"/>
              <a:t>trong</a:t>
            </a:r>
            <a:r>
              <a:rPr lang="en-GB" i="1" dirty="0"/>
              <a:t> </a:t>
            </a:r>
            <a:r>
              <a:rPr lang="en-GB" i="1" dirty="0" err="1"/>
              <a:t>chương</a:t>
            </a:r>
            <a:r>
              <a:rPr lang="en-GB" i="1" dirty="0"/>
              <a:t> </a:t>
            </a:r>
            <a:r>
              <a:rPr lang="en-GB" i="1" dirty="0" err="1"/>
              <a:t>trình</a:t>
            </a:r>
            <a:endParaRPr lang="en-GB" i="1" dirty="0"/>
          </a:p>
        </p:txBody>
      </p:sp>
      <p:sp>
        <p:nvSpPr>
          <p:cNvPr id="5" name="Rectangle 4"/>
          <p:cNvSpPr/>
          <p:nvPr/>
        </p:nvSpPr>
        <p:spPr>
          <a:xfrm>
            <a:off x="838200" y="1828800"/>
            <a:ext cx="33837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#include 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&lt;header&gt;</a:t>
            </a:r>
          </a:p>
          <a:p>
            <a:r>
              <a:rPr lang="en-GB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endParaRPr lang="en-GB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#include </a:t>
            </a:r>
            <a:r>
              <a:rPr lang="en-GB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"file"</a:t>
            </a:r>
          </a:p>
        </p:txBody>
      </p:sp>
    </p:spTree>
    <p:extLst>
      <p:ext uri="{BB962C8B-B14F-4D97-AF65-F5344CB8AC3E}">
        <p14:creationId xmlns:p14="http://schemas.microsoft.com/office/powerpoint/2010/main" val="15543429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dùng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algn="just"/>
            <a:r>
              <a:rPr lang="en-US" b="1" i="1" dirty="0" err="1"/>
              <a:t>stdio.h</a:t>
            </a:r>
            <a:r>
              <a:rPr lang="en-US" b="1" i="1" dirty="0"/>
              <a:t>: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chuẩn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(</a:t>
            </a:r>
            <a:r>
              <a:rPr lang="en-US" dirty="0" err="1"/>
              <a:t>printf</a:t>
            </a:r>
            <a:r>
              <a:rPr lang="en-US" dirty="0"/>
              <a:t>()),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(</a:t>
            </a:r>
            <a:r>
              <a:rPr lang="en-US" dirty="0" err="1"/>
              <a:t>scanf</a:t>
            </a:r>
            <a:r>
              <a:rPr lang="en-US" dirty="0"/>
              <a:t>()),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 </a:t>
            </a:r>
            <a:r>
              <a:rPr lang="en-US" dirty="0" err="1"/>
              <a:t>tự</a:t>
            </a:r>
            <a:r>
              <a:rPr lang="en-US" dirty="0"/>
              <a:t> 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bàn</a:t>
            </a:r>
            <a:r>
              <a:rPr lang="en-US" dirty="0"/>
              <a:t> </a:t>
            </a:r>
            <a:r>
              <a:rPr lang="en-US" dirty="0" err="1"/>
              <a:t>phím</a:t>
            </a:r>
            <a:r>
              <a:rPr lang="en-US" dirty="0"/>
              <a:t> (</a:t>
            </a:r>
            <a:r>
              <a:rPr lang="en-US" dirty="0" err="1"/>
              <a:t>getc</a:t>
            </a:r>
            <a:r>
              <a:rPr lang="en-US" dirty="0"/>
              <a:t>()), in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(</a:t>
            </a:r>
            <a:r>
              <a:rPr lang="en-US" dirty="0" err="1"/>
              <a:t>putc</a:t>
            </a:r>
            <a:r>
              <a:rPr lang="en-US" dirty="0"/>
              <a:t>()),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chuỗi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bàm</a:t>
            </a:r>
            <a:r>
              <a:rPr lang="en-US" dirty="0"/>
              <a:t> </a:t>
            </a:r>
            <a:r>
              <a:rPr lang="en-US" dirty="0" err="1"/>
              <a:t>phím</a:t>
            </a:r>
            <a:r>
              <a:rPr lang="en-US" dirty="0"/>
              <a:t> (gets()),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chuỗi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(puts())</a:t>
            </a:r>
          </a:p>
          <a:p>
            <a:pPr marL="514350" algn="just">
              <a:buClr>
                <a:srgbClr val="215D9F"/>
              </a:buClr>
            </a:pPr>
            <a:r>
              <a:rPr lang="en-US" b="1" i="1" dirty="0" err="1"/>
              <a:t>conio.h</a:t>
            </a:r>
            <a:r>
              <a:rPr lang="en-US" dirty="0"/>
              <a:t>: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chế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DOS,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clrscr</a:t>
            </a:r>
            <a:r>
              <a:rPr lang="en-US" dirty="0"/>
              <a:t>(), </a:t>
            </a:r>
            <a:r>
              <a:rPr lang="en-US" dirty="0" err="1"/>
              <a:t>getch</a:t>
            </a:r>
            <a:r>
              <a:rPr lang="en-US" dirty="0"/>
              <a:t>(), 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6775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tin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dùng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algn="just"/>
            <a:r>
              <a:rPr lang="en-US" b="1" i="1" dirty="0" err="1"/>
              <a:t>math.h</a:t>
            </a:r>
            <a:r>
              <a:rPr lang="en-US" b="1" i="1" dirty="0"/>
              <a:t>: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: </a:t>
            </a:r>
            <a:r>
              <a:rPr lang="es-ES" dirty="0" err="1"/>
              <a:t>abs</a:t>
            </a:r>
            <a:r>
              <a:rPr lang="es-ES" dirty="0"/>
              <a:t>(), </a:t>
            </a:r>
            <a:r>
              <a:rPr lang="es-ES" dirty="0" err="1"/>
              <a:t>sqrt</a:t>
            </a:r>
            <a:r>
              <a:rPr lang="es-ES" dirty="0"/>
              <a:t>(), log(), log10(), sin(), </a:t>
            </a:r>
            <a:r>
              <a:rPr lang="es-ES" dirty="0" err="1"/>
              <a:t>cos</a:t>
            </a:r>
            <a:r>
              <a:rPr lang="es-ES" dirty="0"/>
              <a:t>(), tan(), </a:t>
            </a:r>
            <a:r>
              <a:rPr lang="es-ES" dirty="0" err="1"/>
              <a:t>acos</a:t>
            </a:r>
            <a:r>
              <a:rPr lang="es-ES" dirty="0"/>
              <a:t>(), </a:t>
            </a:r>
            <a:r>
              <a:rPr lang="es-ES" dirty="0" err="1"/>
              <a:t>asin</a:t>
            </a:r>
            <a:r>
              <a:rPr lang="es-ES" dirty="0"/>
              <a:t>(), atan(), </a:t>
            </a:r>
            <a:r>
              <a:rPr lang="es-ES" dirty="0" err="1"/>
              <a:t>pow</a:t>
            </a:r>
            <a:r>
              <a:rPr lang="es-ES" dirty="0"/>
              <a:t>(), </a:t>
            </a:r>
            <a:r>
              <a:rPr lang="es-ES" dirty="0" err="1"/>
              <a:t>exp</a:t>
            </a:r>
            <a:r>
              <a:rPr lang="es-ES" dirty="0"/>
              <a:t>(), … </a:t>
            </a:r>
            <a:endParaRPr lang="en-US" dirty="0"/>
          </a:p>
          <a:p>
            <a:pPr marL="514350" algn="just"/>
            <a:r>
              <a:rPr lang="en-US" b="1" i="1" dirty="0" err="1"/>
              <a:t>alloc.h</a:t>
            </a:r>
            <a:r>
              <a:rPr lang="en-US" b="1" i="1" dirty="0"/>
              <a:t>: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 </a:t>
            </a:r>
            <a:r>
              <a:rPr lang="en-US" dirty="0" err="1"/>
              <a:t>thấp</a:t>
            </a:r>
            <a:r>
              <a:rPr lang="en-US" dirty="0"/>
              <a:t>  </a:t>
            </a:r>
            <a:r>
              <a:rPr lang="en-US" dirty="0" err="1"/>
              <a:t>gồm</a:t>
            </a:r>
            <a:r>
              <a:rPr lang="en-US" dirty="0"/>
              <a:t>  </a:t>
            </a:r>
            <a:r>
              <a:rPr lang="en-US" dirty="0" err="1"/>
              <a:t>các</a:t>
            </a:r>
            <a:r>
              <a:rPr lang="en-US" dirty="0"/>
              <a:t>  </a:t>
            </a:r>
            <a:r>
              <a:rPr lang="en-US" dirty="0" err="1"/>
              <a:t>hàm</a:t>
            </a:r>
            <a:r>
              <a:rPr lang="en-US" dirty="0"/>
              <a:t> open(), _open(),  read(), _read(), close(), _close(), </a:t>
            </a:r>
            <a:r>
              <a:rPr lang="en-US" dirty="0" err="1"/>
              <a:t>creat</a:t>
            </a:r>
            <a:r>
              <a:rPr lang="en-US" dirty="0"/>
              <a:t>(), _</a:t>
            </a:r>
            <a:r>
              <a:rPr lang="en-US" dirty="0" err="1"/>
              <a:t>creat</a:t>
            </a:r>
            <a:r>
              <a:rPr lang="en-US" dirty="0"/>
              <a:t>(), </a:t>
            </a:r>
            <a:r>
              <a:rPr lang="en-US" dirty="0" err="1"/>
              <a:t>creatnew</a:t>
            </a:r>
            <a:r>
              <a:rPr lang="en-US" dirty="0"/>
              <a:t>(), </a:t>
            </a:r>
            <a:r>
              <a:rPr lang="en-US" dirty="0" err="1"/>
              <a:t>eof</a:t>
            </a:r>
            <a:r>
              <a:rPr lang="en-US" dirty="0"/>
              <a:t>(), </a:t>
            </a:r>
            <a:r>
              <a:rPr lang="en-US" dirty="0" err="1"/>
              <a:t>filelength</a:t>
            </a:r>
            <a:r>
              <a:rPr lang="en-US" dirty="0"/>
              <a:t>(), lock(), … </a:t>
            </a:r>
          </a:p>
        </p:txBody>
      </p:sp>
    </p:spTree>
    <p:extLst>
      <p:ext uri="{BB962C8B-B14F-4D97-AF65-F5344CB8AC3E}">
        <p14:creationId xmlns:p14="http://schemas.microsoft.com/office/powerpoint/2010/main" val="27651495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int</a:t>
            </a:r>
            <a:r>
              <a:rPr lang="en-US" dirty="0"/>
              <a:t> main()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>
                <a:srgbClr val="215D9F"/>
              </a:buClr>
            </a:pPr>
            <a:r>
              <a:rPr lang="en-US" dirty="0" err="1"/>
              <a:t>Hàm</a:t>
            </a:r>
            <a:r>
              <a:rPr lang="en-US" dirty="0"/>
              <a:t> main()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buộc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tiên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C</a:t>
            </a:r>
          </a:p>
          <a:p>
            <a:pPr algn="just">
              <a:buClr>
                <a:srgbClr val="215D9F"/>
              </a:buClr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main()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{ }</a:t>
            </a:r>
          </a:p>
          <a:p>
            <a:pPr algn="just">
              <a:buClr>
                <a:srgbClr val="215D9F"/>
              </a:buClr>
            </a:pP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main()</a:t>
            </a:r>
          </a:p>
        </p:txBody>
      </p:sp>
    </p:spTree>
    <p:extLst>
      <p:ext uri="{BB962C8B-B14F-4D97-AF65-F5344CB8AC3E}">
        <p14:creationId xmlns:p14="http://schemas.microsoft.com/office/powerpoint/2010/main" val="21957209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272" y="304800"/>
            <a:ext cx="7440206" cy="6177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int</a:t>
            </a:r>
            <a:r>
              <a:rPr lang="en-US" dirty="0"/>
              <a:t> main()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691272" y="1828800"/>
            <a:ext cx="7937188" cy="4648199"/>
          </a:xfrm>
        </p:spPr>
        <p:txBody>
          <a:bodyPr rtlCol="0">
            <a:noAutofit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Lệnh</a:t>
            </a:r>
            <a:endParaRPr lang="en-US" dirty="0"/>
          </a:p>
          <a:p>
            <a:pPr indent="-13716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	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(</a:t>
            </a: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, </a:t>
            </a:r>
            <a:r>
              <a:rPr lang="en-US" dirty="0" err="1"/>
              <a:t>gán</a:t>
            </a:r>
            <a:r>
              <a:rPr lang="en-US" dirty="0"/>
              <a:t>, </a:t>
            </a:r>
            <a:r>
              <a:rPr lang="en-US" dirty="0" err="1"/>
              <a:t>xuất</a:t>
            </a:r>
            <a:r>
              <a:rPr lang="en-US" dirty="0"/>
              <a:t>, </a:t>
            </a:r>
            <a:r>
              <a:rPr lang="en-US" dirty="0" err="1"/>
              <a:t>nhập</a:t>
            </a:r>
            <a:r>
              <a:rPr lang="en-US" dirty="0"/>
              <a:t>, …)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thúc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</a:t>
            </a:r>
            <a:r>
              <a:rPr lang="en-US" dirty="0" err="1"/>
              <a:t>chấm</a:t>
            </a:r>
            <a:r>
              <a:rPr lang="en-US" dirty="0"/>
              <a:t> </a:t>
            </a:r>
            <a:r>
              <a:rPr lang="en-US" dirty="0" err="1"/>
              <a:t>phẩy</a:t>
            </a:r>
            <a:r>
              <a:rPr lang="en-US" dirty="0"/>
              <a:t> (;)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endParaRPr lang="en-US" dirty="0"/>
          </a:p>
          <a:p>
            <a:pPr indent="-13716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	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gồm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</a:t>
            </a:r>
            <a:r>
              <a:rPr lang="en-US" dirty="0" err="1"/>
              <a:t>ngoặc</a:t>
            </a:r>
            <a:r>
              <a:rPr lang="en-US" dirty="0"/>
              <a:t> { }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123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Khuyết</a:t>
            </a:r>
            <a:r>
              <a:rPr lang="en-US" dirty="0"/>
              <a:t> </a:t>
            </a:r>
            <a:r>
              <a:rPr lang="en-US" dirty="0" err="1"/>
              <a:t>điểm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95060" cy="4953000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vi-VN" dirty="0"/>
              <a:t>Cú pháp thuộc loại lạ và khó học. Nếu người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vi-VN" dirty="0"/>
              <a:t>đã học qua một ngôn ngữ khác thì</a:t>
            </a:r>
            <a:r>
              <a:rPr lang="en-US" dirty="0"/>
              <a:t> </a:t>
            </a:r>
            <a:r>
              <a:rPr lang="vi-VN" dirty="0"/>
              <a:t>sẽ dễ dàng tiếp cận</a:t>
            </a:r>
          </a:p>
          <a:p>
            <a:pPr algn="just">
              <a:defRPr/>
            </a:pPr>
            <a:r>
              <a:rPr lang="vi-VN" dirty="0"/>
              <a:t>Một số ký hiệu có nhiều nghĩa khác nhau (</a:t>
            </a:r>
            <a:r>
              <a:rPr lang="vi-VN" i="1" dirty="0"/>
              <a:t>dấu “*” là toán tử nhân, là </a:t>
            </a:r>
            <a:r>
              <a:rPr lang="en-US" i="1" dirty="0" err="1"/>
              <a:t>khai</a:t>
            </a:r>
            <a:r>
              <a:rPr lang="en-US" i="1" dirty="0"/>
              <a:t> </a:t>
            </a:r>
            <a:r>
              <a:rPr lang="en-US" i="1" dirty="0" err="1"/>
              <a:t>báo</a:t>
            </a:r>
            <a:r>
              <a:rPr lang="en-US" i="1" dirty="0"/>
              <a:t> con </a:t>
            </a:r>
            <a:r>
              <a:rPr lang="en-US" i="1" dirty="0" err="1"/>
              <a:t>trỏ</a:t>
            </a:r>
            <a:r>
              <a:rPr lang="en-US" i="1" dirty="0"/>
              <a:t>, </a:t>
            </a:r>
            <a:r>
              <a:rPr lang="vi-VN" i="1" dirty="0"/>
              <a:t>…</a:t>
            </a:r>
            <a:r>
              <a:rPr lang="vi-VN" dirty="0"/>
              <a:t>), việc sử dụng đúng nghĩa các toán tử phụ thuộc vào ngữ cảnh sử dụng</a:t>
            </a:r>
          </a:p>
          <a:p>
            <a:pPr algn="just">
              <a:defRPr/>
            </a:pPr>
            <a:r>
              <a:rPr lang="vi-VN" dirty="0"/>
              <a:t>Việc truy nhập tự do vào dữ liệu, việc trộn lẫn các kiểu dữ liệu… làm cho chương trình có phần bất ổn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1640959-CBC4-422E-90E6-5D1063889B8A}" type="slidenum">
              <a:rPr lang="en-US">
                <a:solidFill>
                  <a:schemeClr val="bg1"/>
                </a:solidFill>
              </a:rPr>
              <a:pPr eaLnBrk="1" hangingPunct="1"/>
              <a:t>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8042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main()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5105400"/>
          </a:xfrm>
        </p:spPr>
        <p:txBody>
          <a:bodyPr>
            <a:normAutofit/>
          </a:bodyPr>
          <a:lstStyle/>
          <a:p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sz="28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800" dirty="0">
                <a:solidFill>
                  <a:srgbClr val="A31515"/>
                </a:solidFill>
                <a:latin typeface="Consolas" panose="020B0609020204030204" pitchFamily="49" charset="0"/>
              </a:rPr>
              <a:t>"Hello world\n"</a:t>
            </a:r>
            <a:r>
              <a:rPr lang="en-US" sz="2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  <a:p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sz="28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8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chờ</a:t>
            </a:r>
            <a:r>
              <a:rPr lang="en-US" dirty="0"/>
              <a:t>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phím</a:t>
            </a:r>
            <a:r>
              <a:rPr lang="en-US" dirty="0"/>
              <a:t> </a:t>
            </a:r>
            <a:r>
              <a:rPr lang="en-US" dirty="0" err="1"/>
              <a:t>bất</a:t>
            </a:r>
            <a:r>
              <a:rPr lang="en-US" dirty="0"/>
              <a:t> </a:t>
            </a:r>
            <a:r>
              <a:rPr lang="en-US" dirty="0" err="1"/>
              <a:t>kỳ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bàn</a:t>
            </a:r>
            <a:r>
              <a:rPr lang="en-US" dirty="0"/>
              <a:t> </a:t>
            </a:r>
            <a:r>
              <a:rPr lang="en-US" dirty="0" err="1"/>
              <a:t>phím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tục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tiếp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kế</a:t>
            </a:r>
            <a:endParaRPr lang="en-US" dirty="0"/>
          </a:p>
          <a:p>
            <a:pPr algn="just"/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sz="2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800" dirty="0">
                <a:solidFill>
                  <a:srgbClr val="000000"/>
                </a:solidFill>
                <a:latin typeface="Consolas" panose="020B0609020204030204" pitchFamily="49" charset="0"/>
              </a:rPr>
              <a:t> 0;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thúc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main() –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thúc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mã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0</a:t>
            </a:r>
          </a:p>
          <a:p>
            <a:pPr marL="0" indent="0" algn="ctr">
              <a:buNone/>
            </a:pPr>
            <a:r>
              <a:rPr lang="en-US" b="1" i="1" dirty="0">
                <a:solidFill>
                  <a:srgbClr val="FF0000"/>
                </a:solidFill>
              </a:rPr>
              <a:t>!!! </a:t>
            </a:r>
            <a:r>
              <a:rPr lang="en-US" b="1" i="1" dirty="0" err="1">
                <a:solidFill>
                  <a:srgbClr val="FF0000"/>
                </a:solidFill>
              </a:rPr>
              <a:t>Mỗi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lệnh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đều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được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kết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thúc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bằng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dấu</a:t>
            </a:r>
            <a:r>
              <a:rPr lang="en-US" b="1" i="1" dirty="0">
                <a:solidFill>
                  <a:srgbClr val="FF0000"/>
                </a:solidFill>
              </a:rPr>
              <a:t> ;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4418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Chú</a:t>
            </a:r>
            <a:r>
              <a:rPr lang="en-US" dirty="0"/>
              <a:t> </a:t>
            </a:r>
            <a:r>
              <a:rPr lang="en-US" dirty="0" err="1"/>
              <a:t>thích</a:t>
            </a:r>
            <a:r>
              <a:rPr lang="en-US" dirty="0"/>
              <a:t> (comment)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876729"/>
            <a:ext cx="8077200" cy="3981271"/>
          </a:xfrm>
        </p:spPr>
        <p:txBody>
          <a:bodyPr>
            <a:normAutofit/>
          </a:bodyPr>
          <a:lstStyle/>
          <a:p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chú</a:t>
            </a:r>
            <a:r>
              <a:rPr lang="en-US" dirty="0"/>
              <a:t> hay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  <a:p>
            <a:r>
              <a:rPr lang="en-US" dirty="0" err="1"/>
              <a:t>Đây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không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phải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là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lệnh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err="1"/>
              <a:t>Chú</a:t>
            </a:r>
            <a:r>
              <a:rPr lang="en-US" dirty="0"/>
              <a:t> </a:t>
            </a:r>
            <a:r>
              <a:rPr lang="en-US" dirty="0" err="1"/>
              <a:t>thích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: </a:t>
            </a:r>
            <a:r>
              <a:rPr lang="en-US" dirty="0" err="1"/>
              <a:t>dùng</a:t>
            </a:r>
            <a:r>
              <a:rPr lang="en-US" dirty="0"/>
              <a:t> //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chú</a:t>
            </a:r>
            <a:r>
              <a:rPr lang="en-US" dirty="0"/>
              <a:t> </a:t>
            </a:r>
            <a:r>
              <a:rPr lang="en-US" dirty="0" err="1"/>
              <a:t>thích</a:t>
            </a:r>
            <a:endParaRPr lang="en-US" dirty="0"/>
          </a:p>
          <a:p>
            <a:r>
              <a:rPr lang="en-US" dirty="0" err="1"/>
              <a:t>Chú</a:t>
            </a:r>
            <a:r>
              <a:rPr lang="en-US" dirty="0"/>
              <a:t> </a:t>
            </a:r>
            <a:r>
              <a:rPr lang="en-US" dirty="0" err="1"/>
              <a:t>thích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: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cặp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/* </a:t>
            </a:r>
            <a:r>
              <a:rPr lang="en-US" dirty="0" err="1"/>
              <a:t>và</a:t>
            </a:r>
            <a:r>
              <a:rPr lang="en-US" dirty="0"/>
              <a:t> */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bao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chú</a:t>
            </a:r>
            <a:r>
              <a:rPr lang="en-US" dirty="0"/>
              <a:t> </a:t>
            </a:r>
            <a:r>
              <a:rPr lang="en-US" dirty="0" err="1"/>
              <a:t>thích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400" y="1524000"/>
            <a:ext cx="7391400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8000"/>
                </a:solidFill>
                <a:latin typeface="Consolas" panose="020B0609020204030204" pitchFamily="49" charset="0"/>
              </a:rPr>
              <a:t>/*My first C programming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400" dirty="0">
                <a:solidFill>
                  <a:srgbClr val="008000"/>
                </a:solidFill>
                <a:latin typeface="Consolas" panose="020B0609020204030204" pitchFamily="49" charset="0"/>
              </a:rPr>
              <a:t>It was written on October 21, 2010*/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sv-SE" sz="2400" dirty="0">
                <a:solidFill>
                  <a:srgbClr val="008000"/>
                </a:solidFill>
                <a:latin typeface="Consolas" panose="020B0609020204030204" pitchFamily="49" charset="0"/>
              </a:rPr>
              <a:t>//Lenh printf de xuat ra man hinh </a:t>
            </a:r>
            <a:endParaRPr lang="sv-SE" sz="2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2362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2209800"/>
            <a:ext cx="7696200" cy="2308324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solidFill>
                  <a:schemeClr val="bg1"/>
                </a:solidFill>
              </a:rPr>
              <a:t>Đối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với</a:t>
            </a:r>
            <a:r>
              <a:rPr lang="en-US" sz="3600" dirty="0">
                <a:solidFill>
                  <a:schemeClr val="bg1"/>
                </a:solidFill>
              </a:rPr>
              <a:t> Dev-C </a:t>
            </a:r>
            <a:r>
              <a:rPr lang="en-US" sz="3600" dirty="0" err="1">
                <a:solidFill>
                  <a:schemeClr val="bg1"/>
                </a:solidFill>
              </a:rPr>
              <a:t>chỉ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cần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mở</a:t>
            </a:r>
            <a:r>
              <a:rPr lang="en-US" sz="3600" dirty="0">
                <a:solidFill>
                  <a:schemeClr val="bg1"/>
                </a:solidFill>
              </a:rPr>
              <a:t> file source code </a:t>
            </a:r>
            <a:r>
              <a:rPr lang="en-US" sz="3600" dirty="0" err="1">
                <a:solidFill>
                  <a:schemeClr val="bg1"/>
                </a:solidFill>
              </a:rPr>
              <a:t>bằng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cách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Chọn</a:t>
            </a:r>
            <a:r>
              <a:rPr lang="en-US" sz="3600" dirty="0">
                <a:solidFill>
                  <a:schemeClr val="bg1"/>
                </a:solidFill>
              </a:rPr>
              <a:t> File\ Open</a:t>
            </a:r>
          </a:p>
          <a:p>
            <a:pPr algn="ctr"/>
            <a:r>
              <a:rPr lang="en-US" sz="3600" dirty="0" err="1">
                <a:solidFill>
                  <a:schemeClr val="bg1"/>
                </a:solidFill>
              </a:rPr>
              <a:t>Đối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với</a:t>
            </a:r>
            <a:r>
              <a:rPr lang="en-US" sz="3600" dirty="0">
                <a:solidFill>
                  <a:schemeClr val="bg1"/>
                </a:solidFill>
              </a:rPr>
              <a:t> Microsoft Visual Studio </a:t>
            </a:r>
            <a:r>
              <a:rPr lang="en-US" sz="3600" dirty="0" err="1">
                <a:solidFill>
                  <a:schemeClr val="bg1"/>
                </a:solidFill>
              </a:rPr>
              <a:t>.Net</a:t>
            </a:r>
            <a:r>
              <a:rPr lang="en-US" sz="3600" dirty="0">
                <a:solidFill>
                  <a:schemeClr val="bg1"/>
                </a:solidFill>
              </a:rPr>
              <a:t> 2015 </a:t>
            </a:r>
            <a:r>
              <a:rPr lang="en-US" sz="3600" dirty="0" err="1">
                <a:solidFill>
                  <a:schemeClr val="bg1"/>
                </a:solidFill>
              </a:rPr>
              <a:t>thì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phải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mở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thông</a:t>
            </a:r>
            <a:r>
              <a:rPr lang="en-US" sz="3600" dirty="0">
                <a:solidFill>
                  <a:schemeClr val="bg1"/>
                </a:solidFill>
              </a:rPr>
              <a:t> qua Project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293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Mở</a:t>
            </a:r>
            <a:r>
              <a:rPr lang="en-US" dirty="0"/>
              <a:t> Project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sẵn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MS VS 2015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79" y="2243138"/>
            <a:ext cx="8859521" cy="309086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36477" y="3235569"/>
            <a:ext cx="4495800" cy="4786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568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Mở</a:t>
            </a:r>
            <a:r>
              <a:rPr lang="en-US" dirty="0"/>
              <a:t> Project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sẵn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/>
              <a:t>MS VS 2015</a:t>
            </a:r>
            <a:r>
              <a:rPr lang="en-US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262" y="1676400"/>
            <a:ext cx="8256348" cy="464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765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1447800"/>
            <a:ext cx="8095060" cy="518131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vi-VN" sz="2400" dirty="0"/>
              <a:t>Chữ cái hoa: A, B,</a:t>
            </a:r>
            <a:r>
              <a:rPr lang="en-US" sz="2400" dirty="0"/>
              <a:t> </a:t>
            </a:r>
            <a:r>
              <a:rPr lang="vi-VN" sz="2400" dirty="0"/>
              <a:t>..., Z</a:t>
            </a:r>
          </a:p>
          <a:p>
            <a:pPr>
              <a:defRPr/>
            </a:pPr>
            <a:r>
              <a:rPr lang="vi-VN" sz="2400" dirty="0"/>
              <a:t>Chữ cái thường: a, b, c,</a:t>
            </a:r>
            <a:r>
              <a:rPr lang="en-US" sz="2400" dirty="0"/>
              <a:t> </a:t>
            </a:r>
            <a:r>
              <a:rPr lang="vi-VN" sz="2400" dirty="0"/>
              <a:t>...,</a:t>
            </a:r>
            <a:r>
              <a:rPr lang="en-US" sz="2400" dirty="0"/>
              <a:t> </a:t>
            </a:r>
            <a:r>
              <a:rPr lang="vi-VN" sz="2400" dirty="0"/>
              <a:t>z</a:t>
            </a:r>
          </a:p>
          <a:p>
            <a:pPr>
              <a:defRPr/>
            </a:pPr>
            <a:r>
              <a:rPr lang="vi-VN" sz="2400" dirty="0"/>
              <a:t>Chữ số: 0, 1,</a:t>
            </a:r>
            <a:r>
              <a:rPr lang="en-US" sz="2400" dirty="0"/>
              <a:t> </a:t>
            </a:r>
            <a:r>
              <a:rPr lang="vi-VN" sz="2400" dirty="0"/>
              <a:t>..., 9</a:t>
            </a:r>
          </a:p>
          <a:p>
            <a:pPr>
              <a:defRPr/>
            </a:pPr>
            <a:r>
              <a:rPr lang="vi-VN" sz="2400" dirty="0"/>
              <a:t>Các ký hiệu toán học: + - * / = ( )</a:t>
            </a:r>
            <a:r>
              <a:rPr lang="en-US" sz="2400" dirty="0"/>
              <a:t> % </a:t>
            </a:r>
            <a:endParaRPr lang="vi-VN" sz="2400" dirty="0"/>
          </a:p>
          <a:p>
            <a:pPr>
              <a:defRPr/>
            </a:pPr>
            <a:r>
              <a:rPr lang="vi-VN" sz="2400" dirty="0"/>
              <a:t>Ký hiệu gạch nối: _</a:t>
            </a:r>
          </a:p>
          <a:p>
            <a:pPr>
              <a:defRPr/>
            </a:pPr>
            <a:r>
              <a:rPr lang="en-US" sz="2400" dirty="0"/>
              <a:t>C</a:t>
            </a:r>
            <a:r>
              <a:rPr lang="vi-VN" sz="2400" dirty="0"/>
              <a:t>ác ký hiệu đặc biệt như: . ,  ; [] {} ? ! \ &amp; | % # ...</a:t>
            </a:r>
          </a:p>
          <a:p>
            <a:pPr>
              <a:defRPr/>
            </a:pPr>
            <a:r>
              <a:rPr lang="en-US" sz="2400" dirty="0">
                <a:solidFill>
                  <a:srgbClr val="FF0000"/>
                </a:solidFill>
              </a:rPr>
              <a:t>K</a:t>
            </a:r>
            <a:r>
              <a:rPr lang="vi-VN" sz="2400" dirty="0">
                <a:solidFill>
                  <a:srgbClr val="FF0000"/>
                </a:solidFill>
              </a:rPr>
              <a:t>hông được dùng các ký hiệu như: </a:t>
            </a:r>
            <a:r>
              <a:rPr lang="el-GR" sz="2400" dirty="0">
                <a:solidFill>
                  <a:srgbClr val="FF0000"/>
                </a:solidFill>
              </a:rPr>
              <a:t>α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l-GR" sz="2400" dirty="0">
                <a:solidFill>
                  <a:srgbClr val="FF0000"/>
                </a:solidFill>
              </a:rPr>
              <a:t>φ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l-GR" sz="2400" dirty="0">
                <a:solidFill>
                  <a:srgbClr val="FF0000"/>
                </a:solidFill>
              </a:rPr>
              <a:t>Ω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l-GR" sz="2400" dirty="0">
                <a:solidFill>
                  <a:srgbClr val="FF0000"/>
                </a:solidFill>
              </a:rPr>
              <a:t>π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vi-VN" sz="2400" dirty="0">
                <a:solidFill>
                  <a:srgbClr val="FF0000"/>
                </a:solidFill>
              </a:rPr>
              <a:t>…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vi-VN" sz="2400" dirty="0">
                <a:solidFill>
                  <a:srgbClr val="FF0000"/>
                </a:solidFill>
              </a:rPr>
              <a:t>hoặc tiếng việt có dấu: â, ă, ô…</a:t>
            </a:r>
          </a:p>
          <a:p>
            <a:pPr>
              <a:defRPr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5155134-D8B2-4F0A-B4AB-C1A3971A8F6A}" type="slidenum">
              <a:rPr lang="en-US">
                <a:solidFill>
                  <a:schemeClr val="bg1"/>
                </a:solidFill>
              </a:rPr>
              <a:pPr eaLnBrk="1" hangingPunct="1"/>
              <a:t>55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4445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khóa</a:t>
            </a:r>
            <a:r>
              <a:rPr lang="en-US" dirty="0"/>
              <a:t> (keyword)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768190"/>
              </p:ext>
            </p:extLst>
          </p:nvPr>
        </p:nvGraphicFramePr>
        <p:xfrm>
          <a:off x="685800" y="1447800"/>
          <a:ext cx="7772400" cy="480060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194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0075"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double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</a:t>
                      </a:r>
                      <a:endParaRPr lang="en-US" sz="26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struct</a:t>
                      </a:r>
                      <a:endParaRPr lang="en-US" sz="26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break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switch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enum</a:t>
                      </a:r>
                      <a:endParaRPr lang="en-US" sz="26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typedef</a:t>
                      </a:r>
                      <a:endParaRPr lang="en-US" sz="26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extern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return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continue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default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goto</a:t>
                      </a:r>
                      <a:endParaRPr lang="en-US" sz="26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sizeof</a:t>
                      </a:r>
                      <a:endParaRPr lang="en-US" sz="26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volatile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r>
                        <a:rPr lang="en-US" sz="2600" b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const</a:t>
                      </a:r>
                      <a:endParaRPr lang="en-US" sz="2600" b="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unsigned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485457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860" y="304800"/>
            <a:ext cx="6229350" cy="571500"/>
          </a:xfrm>
        </p:spPr>
        <p:txBody>
          <a:bodyPr>
            <a:normAutofit fontScale="90000"/>
          </a:bodyPr>
          <a:lstStyle/>
          <a:p>
            <a:pPr indent="-137160">
              <a:defRPr/>
            </a:pPr>
            <a:r>
              <a:rPr lang="en-US" sz="3600" dirty="0" err="1"/>
              <a:t>Định</a:t>
            </a:r>
            <a:r>
              <a:rPr lang="en-US" sz="3600" dirty="0"/>
              <a:t> </a:t>
            </a:r>
            <a:r>
              <a:rPr lang="en-US" sz="3600" dirty="0" err="1"/>
              <a:t>danh</a:t>
            </a:r>
            <a:r>
              <a:rPr lang="en-US" sz="3600" dirty="0"/>
              <a:t> (identifier Name)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860" y="1608455"/>
            <a:ext cx="8287940" cy="3600450"/>
          </a:xfrm>
        </p:spPr>
        <p:txBody>
          <a:bodyPr rtlCol="0">
            <a:noAutofit/>
          </a:bodyPr>
          <a:lstStyle/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dirty="0" err="1"/>
              <a:t>Dùng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đặt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biến</a:t>
            </a:r>
            <a:r>
              <a:rPr lang="en-US" sz="2400" dirty="0"/>
              <a:t>,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hằng</a:t>
            </a:r>
            <a:r>
              <a:rPr lang="en-US" sz="2400" dirty="0"/>
              <a:t>,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hàm</a:t>
            </a:r>
            <a:r>
              <a:rPr lang="en-US" sz="2400" dirty="0"/>
              <a:t>, …</a:t>
            </a:r>
          </a:p>
          <a:p>
            <a:pPr marL="347663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Bắt</a:t>
            </a:r>
            <a:r>
              <a:rPr lang="en-US" sz="2400" dirty="0"/>
              <a:t> </a:t>
            </a:r>
            <a:r>
              <a:rPr lang="en-US" sz="2400" dirty="0" err="1"/>
              <a:t>đầu</a:t>
            </a:r>
            <a:r>
              <a:rPr lang="en-US" sz="2400" dirty="0"/>
              <a:t> </a:t>
            </a:r>
            <a:r>
              <a:rPr lang="en-US" sz="2400" dirty="0" err="1"/>
              <a:t>bằng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ký</a:t>
            </a:r>
            <a:r>
              <a:rPr lang="en-US" sz="2400" dirty="0"/>
              <a:t> </a:t>
            </a:r>
            <a:r>
              <a:rPr lang="en-US" sz="2400" dirty="0" err="1"/>
              <a:t>tự</a:t>
            </a:r>
            <a:endParaRPr lang="en-US" sz="2400" dirty="0"/>
          </a:p>
          <a:p>
            <a:pPr marL="347663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ký</a:t>
            </a:r>
            <a:r>
              <a:rPr lang="en-US" sz="2400" dirty="0"/>
              <a:t> </a:t>
            </a:r>
            <a:r>
              <a:rPr lang="en-US" sz="2400" dirty="0" err="1"/>
              <a:t>tự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biến</a:t>
            </a:r>
            <a:r>
              <a:rPr lang="en-US" sz="2400" dirty="0"/>
              <a:t> </a:t>
            </a:r>
            <a:r>
              <a:rPr lang="en-US" sz="2400" dirty="0" err="1"/>
              <a:t>chỉ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ký</a:t>
            </a:r>
            <a:r>
              <a:rPr lang="en-US" sz="2400" dirty="0"/>
              <a:t> </a:t>
            </a:r>
            <a:r>
              <a:rPr lang="en-US" sz="2400" dirty="0" err="1"/>
              <a:t>tự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,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hoặc</a:t>
            </a:r>
            <a:r>
              <a:rPr lang="en-US" sz="2400" dirty="0"/>
              <a:t> </a:t>
            </a:r>
            <a:r>
              <a:rPr lang="en-US" sz="2400" dirty="0" err="1"/>
              <a:t>dấu</a:t>
            </a:r>
            <a:r>
              <a:rPr lang="en-US" sz="2400" dirty="0"/>
              <a:t> </a:t>
            </a:r>
            <a:r>
              <a:rPr lang="en-US" sz="2400" dirty="0" err="1"/>
              <a:t>gạch</a:t>
            </a:r>
            <a:r>
              <a:rPr lang="en-US" sz="2400" dirty="0"/>
              <a:t> </a:t>
            </a:r>
            <a:r>
              <a:rPr lang="en-US" sz="2400" dirty="0" err="1"/>
              <a:t>dưới</a:t>
            </a:r>
            <a:r>
              <a:rPr lang="en-US" sz="2400" dirty="0"/>
              <a:t> (_)</a:t>
            </a:r>
          </a:p>
          <a:p>
            <a:pPr marL="347663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trùng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từ</a:t>
            </a:r>
            <a:r>
              <a:rPr lang="en-US" sz="2400" dirty="0"/>
              <a:t> </a:t>
            </a:r>
            <a:r>
              <a:rPr lang="en-US" sz="2400" dirty="0" err="1"/>
              <a:t>khoá</a:t>
            </a:r>
            <a:endParaRPr lang="en-US" sz="2400" dirty="0"/>
          </a:p>
          <a:p>
            <a:pPr marL="347663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trùng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phạm</a:t>
            </a:r>
            <a:r>
              <a:rPr lang="en-US" sz="2400" dirty="0"/>
              <a:t> vi </a:t>
            </a:r>
            <a:r>
              <a:rPr lang="en-US" sz="2400" dirty="0" err="1"/>
              <a:t>khai</a:t>
            </a:r>
            <a:r>
              <a:rPr lang="en-US" sz="2400" dirty="0"/>
              <a:t> </a:t>
            </a:r>
            <a:r>
              <a:rPr lang="en-US" sz="2400" dirty="0" err="1"/>
              <a:t>báo</a:t>
            </a:r>
            <a:endParaRPr lang="en-US" sz="2400" dirty="0"/>
          </a:p>
          <a:p>
            <a:pPr marL="347663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dễ</a:t>
            </a:r>
            <a:r>
              <a:rPr lang="en-US" sz="2400" dirty="0"/>
              <a:t> </a:t>
            </a:r>
            <a:r>
              <a:rPr lang="en-US" sz="2400" dirty="0" err="1"/>
              <a:t>hiểu</a:t>
            </a:r>
            <a:r>
              <a:rPr lang="en-US" sz="2400" dirty="0"/>
              <a:t>, </a:t>
            </a:r>
            <a:r>
              <a:rPr lang="en-US" sz="2400" dirty="0" err="1"/>
              <a:t>súc</a:t>
            </a:r>
            <a:r>
              <a:rPr lang="en-US" sz="2400" dirty="0"/>
              <a:t> </a:t>
            </a:r>
            <a:r>
              <a:rPr lang="en-US" sz="2400" dirty="0" err="1"/>
              <a:t>tích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gợi</a:t>
            </a:r>
            <a:r>
              <a:rPr lang="en-US" sz="2400" dirty="0"/>
              <a:t> </a:t>
            </a:r>
            <a:r>
              <a:rPr lang="en-US" sz="2400" dirty="0" err="1"/>
              <a:t>nhớ</a:t>
            </a:r>
            <a:endParaRPr lang="en-US" sz="2400" dirty="0"/>
          </a:p>
          <a:p>
            <a:pPr marL="347663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>
                <a:solidFill>
                  <a:srgbClr val="FF0000"/>
                </a:solidFill>
              </a:rPr>
              <a:t>Phân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biệt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chữ</a:t>
            </a:r>
            <a:r>
              <a:rPr lang="en-US" sz="2400" dirty="0">
                <a:solidFill>
                  <a:srgbClr val="FF0000"/>
                </a:solidFill>
              </a:rPr>
              <a:t> HOA </a:t>
            </a:r>
            <a:r>
              <a:rPr lang="en-US" sz="2400" dirty="0" err="1">
                <a:solidFill>
                  <a:srgbClr val="FF0000"/>
                </a:solidFill>
              </a:rPr>
              <a:t>và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thường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333634-DB87-419B-B9BC-513505D9575D}" type="slidenum">
              <a:rPr lang="en-US">
                <a:solidFill>
                  <a:schemeClr val="bg1"/>
                </a:solidFill>
              </a:rPr>
              <a:pPr eaLnBrk="1" hangingPunct="1"/>
              <a:t>57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15888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ontent Placeholder 2"/>
          <p:cNvSpPr>
            <a:spLocks noGrp="1"/>
          </p:cNvSpPr>
          <p:nvPr>
            <p:ph idx="1"/>
          </p:nvPr>
        </p:nvSpPr>
        <p:spPr>
          <a:xfrm>
            <a:off x="685800" y="228600"/>
            <a:ext cx="8001000" cy="6477000"/>
          </a:xfrm>
        </p:spPr>
        <p:txBody>
          <a:bodyPr rtlCol="0">
            <a:normAutofit lnSpcReduction="10000"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 err="1">
                <a:solidFill>
                  <a:schemeClr val="bg1"/>
                </a:solidFill>
              </a:rPr>
              <a:t>Các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định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danh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nào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đây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không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hợp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lệ</a:t>
            </a:r>
            <a:r>
              <a:rPr lang="en-US" dirty="0">
                <a:solidFill>
                  <a:schemeClr val="bg1"/>
                </a:solidFill>
              </a:rPr>
              <a:t>? </a:t>
            </a:r>
          </a:p>
          <a:p>
            <a:pPr marL="421481" indent="-385763">
              <a:defRPr/>
            </a:pPr>
            <a:endParaRPr lang="en-US" sz="1950" i="1" dirty="0"/>
          </a:p>
          <a:p>
            <a:pPr marL="421481" indent="-385763">
              <a:defRPr/>
            </a:pPr>
            <a:r>
              <a:rPr lang="en-US" i="1" dirty="0" err="1"/>
              <a:t>Tinh</a:t>
            </a:r>
            <a:r>
              <a:rPr lang="en-US" i="1" dirty="0"/>
              <a:t> Tong</a:t>
            </a:r>
            <a:endParaRPr lang="en-US" dirty="0"/>
          </a:p>
          <a:p>
            <a:pPr marL="421481" indent="-385763">
              <a:defRPr/>
            </a:pPr>
            <a:r>
              <a:rPr lang="en-US" i="1" dirty="0" err="1"/>
              <a:t>Tinh</a:t>
            </a:r>
            <a:r>
              <a:rPr lang="en-US" i="1" dirty="0"/>
              <a:t>-Tong</a:t>
            </a:r>
            <a:endParaRPr lang="en-US" dirty="0"/>
          </a:p>
          <a:p>
            <a:pPr marL="421481" indent="-385763">
              <a:defRPr/>
            </a:pPr>
            <a:r>
              <a:rPr lang="en-US" i="1" dirty="0" err="1"/>
              <a:t>Tinh_Tong</a:t>
            </a:r>
            <a:endParaRPr lang="en-US" dirty="0"/>
          </a:p>
          <a:p>
            <a:pPr marL="421481" indent="-385763">
              <a:defRPr/>
            </a:pPr>
            <a:r>
              <a:rPr lang="en-US" i="1" dirty="0"/>
              <a:t>x_Mu_2 </a:t>
            </a:r>
            <a:endParaRPr lang="en-US" dirty="0"/>
          </a:p>
          <a:p>
            <a:pPr marL="421481" indent="-385763">
              <a:defRPr/>
            </a:pPr>
            <a:r>
              <a:rPr lang="en-US" i="1" dirty="0"/>
              <a:t>2_Mu_2</a:t>
            </a:r>
            <a:endParaRPr lang="en-US" dirty="0"/>
          </a:p>
          <a:p>
            <a:pPr marL="421481" indent="-385763">
              <a:defRPr/>
            </a:pPr>
            <a:r>
              <a:rPr lang="en-US" i="1" dirty="0"/>
              <a:t>Tien$ </a:t>
            </a:r>
            <a:endParaRPr lang="en-US" dirty="0"/>
          </a:p>
          <a:p>
            <a:pPr marL="421481" indent="-385763">
              <a:defRPr/>
            </a:pPr>
            <a:r>
              <a:rPr lang="en-US" i="1" dirty="0"/>
              <a:t>default </a:t>
            </a:r>
            <a:endParaRPr lang="en-US" dirty="0"/>
          </a:p>
          <a:p>
            <a:pPr marL="421481" indent="-385763">
              <a:defRPr/>
            </a:pPr>
            <a:r>
              <a:rPr lang="en-US" i="1" dirty="0"/>
              <a:t>yahoo.com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927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6286500" cy="457200"/>
          </a:xfrm>
        </p:spPr>
        <p:txBody>
          <a:bodyPr>
            <a:normAutofit fontScale="90000"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(Data type)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533400" y="1448087"/>
            <a:ext cx="8153400" cy="5028913"/>
          </a:xfrm>
        </p:spPr>
        <p:txBody>
          <a:bodyPr rtlCol="0">
            <a:noAutofit/>
          </a:bodyPr>
          <a:lstStyle/>
          <a:p>
            <a:pPr marL="347663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sở</a:t>
            </a:r>
            <a:r>
              <a:rPr lang="en-US" dirty="0"/>
              <a:t>: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sẵn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ngôn</a:t>
            </a:r>
            <a:r>
              <a:rPr lang="en-US" dirty="0"/>
              <a:t> </a:t>
            </a:r>
            <a:r>
              <a:rPr lang="en-US" dirty="0" err="1"/>
              <a:t>ngữ</a:t>
            </a:r>
            <a:endParaRPr lang="en-US" dirty="0"/>
          </a:p>
          <a:p>
            <a:pPr marL="622697" lvl="1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endParaRPr lang="en-US" dirty="0"/>
          </a:p>
          <a:p>
            <a:pPr marL="622697" lvl="1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</a:p>
          <a:p>
            <a:pPr marL="622697" lvl="1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thực</a:t>
            </a:r>
            <a:endParaRPr lang="en-US" dirty="0"/>
          </a:p>
          <a:p>
            <a:pPr marL="622697" lvl="1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Kiểu</a:t>
            </a:r>
            <a:r>
              <a:rPr lang="en-US" dirty="0"/>
              <a:t> void</a:t>
            </a:r>
          </a:p>
          <a:p>
            <a:pPr marL="347663" indent="-347663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: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sở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endParaRPr lang="en-US" dirty="0"/>
          </a:p>
          <a:p>
            <a:pPr lvl="1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Mảng</a:t>
            </a:r>
            <a:r>
              <a:rPr lang="en-US" dirty="0"/>
              <a:t>, </a:t>
            </a:r>
            <a:r>
              <a:rPr lang="en-US" dirty="0" err="1"/>
              <a:t>xâu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,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, </a:t>
            </a:r>
            <a:r>
              <a:rPr lang="en-US" dirty="0" err="1"/>
              <a:t>cây</a:t>
            </a:r>
            <a:r>
              <a:rPr lang="en-US" dirty="0"/>
              <a:t>, 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98860" y="1448087"/>
            <a:ext cx="584825" cy="27384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4B2C293-28A1-43F7-9274-1174A421B4F0}" type="slidenum">
              <a:rPr lang="en-US">
                <a:solidFill>
                  <a:schemeClr val="bg1"/>
                </a:solidFill>
              </a:rPr>
              <a:pPr eaLnBrk="1" hangingPunct="1"/>
              <a:t>59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877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610600" cy="990600"/>
          </a:xfrm>
        </p:spPr>
        <p:txBody>
          <a:bodyPr/>
          <a:lstStyle/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bước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C</a:t>
            </a: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80" y="1447800"/>
            <a:ext cx="7349308" cy="5184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12505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685799"/>
          </a:xfrm>
        </p:spPr>
        <p:txBody>
          <a:bodyPr/>
          <a:lstStyle/>
          <a:p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(Integer type)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094960"/>
              </p:ext>
            </p:extLst>
          </p:nvPr>
        </p:nvGraphicFramePr>
        <p:xfrm>
          <a:off x="152400" y="762000"/>
          <a:ext cx="8854759" cy="566928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2763304531"/>
                    </a:ext>
                  </a:extLst>
                </a:gridCol>
                <a:gridCol w="1138555">
                  <a:extLst>
                    <a:ext uri="{9D8B030D-6E8A-4147-A177-3AD203B41FA5}">
                      <a16:colId xmlns:a16="http://schemas.microsoft.com/office/drawing/2014/main" val="1323857924"/>
                    </a:ext>
                  </a:extLst>
                </a:gridCol>
                <a:gridCol w="5735004">
                  <a:extLst>
                    <a:ext uri="{9D8B030D-6E8A-4147-A177-3AD203B41FA5}">
                      <a16:colId xmlns:a16="http://schemas.microsoft.com/office/drawing/2014/main" val="711563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Data type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 range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679459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-128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127 </a:t>
                      </a:r>
                    </a:p>
                    <a:p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255 (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ã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ASCII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57280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unsigned char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2166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signed char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byte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-128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5039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bytes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-32,768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32,767 </a:t>
                      </a:r>
                    </a:p>
                    <a:p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-2,147,483,648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2,147,483,647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135395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unsigned 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bytes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65,535 </a:t>
                      </a:r>
                    </a:p>
                    <a:p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4,294,967,295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870504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bytes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-32,768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32,767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276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unsigned short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bytes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65,535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0915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bytes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-2,147,483,648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2,147,483,647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0614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unsigned long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bytes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4,294,967,295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22209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1227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272" y="438437"/>
            <a:ext cx="6515100" cy="514350"/>
          </a:xfrm>
        </p:spPr>
        <p:txBody>
          <a:bodyPr>
            <a:normAutofit fontScale="90000"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(Floating-Point Type)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8C8A81-AB5D-4A99-8D5B-DB73EDDD0B9F}" type="slidenum">
              <a:rPr lang="en-US">
                <a:solidFill>
                  <a:schemeClr val="bg1"/>
                </a:solidFill>
              </a:rPr>
              <a:pPr eaLnBrk="1" hangingPunct="1"/>
              <a:t>61</a:t>
            </a:fld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106643"/>
              </p:ext>
            </p:extLst>
          </p:nvPr>
        </p:nvGraphicFramePr>
        <p:xfrm>
          <a:off x="152400" y="2026920"/>
          <a:ext cx="8915400" cy="292608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68005">
                  <a:extLst>
                    <a:ext uri="{9D8B030D-6E8A-4147-A177-3AD203B41FA5}">
                      <a16:colId xmlns:a16="http://schemas.microsoft.com/office/drawing/2014/main" val="758565857"/>
                    </a:ext>
                  </a:extLst>
                </a:gridCol>
                <a:gridCol w="1345702">
                  <a:extLst>
                    <a:ext uri="{9D8B030D-6E8A-4147-A177-3AD203B41FA5}">
                      <a16:colId xmlns:a16="http://schemas.microsoft.com/office/drawing/2014/main" val="425330157"/>
                    </a:ext>
                  </a:extLst>
                </a:gridCol>
                <a:gridCol w="3433688">
                  <a:extLst>
                    <a:ext uri="{9D8B030D-6E8A-4147-A177-3AD203B41FA5}">
                      <a16:colId xmlns:a16="http://schemas.microsoft.com/office/drawing/2014/main" val="1390774536"/>
                    </a:ext>
                  </a:extLst>
                </a:gridCol>
                <a:gridCol w="2068005">
                  <a:extLst>
                    <a:ext uri="{9D8B030D-6E8A-4147-A177-3AD203B41FA5}">
                      <a16:colId xmlns:a16="http://schemas.microsoft.com/office/drawing/2014/main" val="15061136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 range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Precision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7599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float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bytes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1.2E-38 to 3.4E+38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thập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954279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double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bytes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2.3E-308 to 1.7E+308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thập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482262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long double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bytes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3.4E-4932 to 1.1E+4932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thập</a:t>
                      </a:r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42658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01648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172200" cy="685800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Biến</a:t>
            </a:r>
            <a:r>
              <a:rPr lang="en-US" dirty="0"/>
              <a:t> (Variable)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10550" cy="5029200"/>
          </a:xfrm>
        </p:spPr>
        <p:txBody>
          <a:bodyPr rtlCol="0">
            <a:normAutofit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đại</a:t>
            </a:r>
            <a:r>
              <a:rPr lang="en-US" dirty="0"/>
              <a:t> </a:t>
            </a:r>
            <a:r>
              <a:rPr lang="en-US" dirty="0" err="1"/>
              <a:t>diện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vùng</a:t>
            </a:r>
            <a:r>
              <a:rPr lang="en-US" dirty="0"/>
              <a:t> </a:t>
            </a:r>
            <a:r>
              <a:rPr lang="en-US" dirty="0" err="1"/>
              <a:t>nhớ</a:t>
            </a:r>
            <a:r>
              <a:rPr lang="en-US" dirty="0"/>
              <a:t> hay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vùng</a:t>
            </a:r>
            <a:r>
              <a:rPr lang="en-US" dirty="0"/>
              <a:t> </a:t>
            </a:r>
            <a:r>
              <a:rPr lang="en-US" dirty="0" err="1"/>
              <a:t>nhớ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nhớ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trữ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do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tạm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toán</a:t>
            </a:r>
            <a:endParaRPr lang="en-US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endParaRPr lang="en-US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>
                <a:solidFill>
                  <a:srgbClr val="FF0000"/>
                </a:solidFill>
              </a:rPr>
              <a:t>Phải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khai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báo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biến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trước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khi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sử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dụng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98860" y="1448087"/>
            <a:ext cx="584825" cy="27384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6E7F120-1DAF-41C4-9B35-1B0EEA2005DD}" type="slidenum">
              <a:rPr lang="en-US">
                <a:solidFill>
                  <a:schemeClr val="bg1"/>
                </a:solidFill>
              </a:rPr>
              <a:pPr eaLnBrk="1" hangingPunct="1"/>
              <a:t>62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9068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272" y="381000"/>
            <a:ext cx="6515100" cy="479822"/>
          </a:xfrm>
        </p:spPr>
        <p:txBody>
          <a:bodyPr>
            <a:no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biến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272" y="1448087"/>
            <a:ext cx="8052678" cy="5028913"/>
          </a:xfrm>
        </p:spPr>
        <p:txBody>
          <a:bodyPr rtlCol="0">
            <a:noAutofit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u="sng" dirty="0" err="1"/>
              <a:t>Cú</a:t>
            </a:r>
            <a:r>
              <a:rPr lang="en-US" b="1" u="sng" dirty="0"/>
              <a:t> </a:t>
            </a:r>
            <a:r>
              <a:rPr lang="en-US" b="1" u="sng" dirty="0" err="1"/>
              <a:t>pháp</a:t>
            </a:r>
            <a:r>
              <a:rPr lang="en-US" b="1" dirty="0"/>
              <a:t>		</a:t>
            </a:r>
            <a:r>
              <a:rPr lang="en-US" dirty="0">
                <a:solidFill>
                  <a:srgbClr val="0070C0"/>
                </a:solidFill>
              </a:rPr>
              <a:t>&lt;</a:t>
            </a:r>
            <a:r>
              <a:rPr lang="en-US" dirty="0" err="1">
                <a:solidFill>
                  <a:srgbClr val="0070C0"/>
                </a:solidFill>
              </a:rPr>
              <a:t>Kiểu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dữ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liệu</a:t>
            </a:r>
            <a:r>
              <a:rPr lang="en-US" dirty="0">
                <a:solidFill>
                  <a:srgbClr val="0070C0"/>
                </a:solidFill>
              </a:rPr>
              <a:t>&gt; </a:t>
            </a:r>
            <a:r>
              <a:rPr lang="en-US" dirty="0" err="1">
                <a:solidFill>
                  <a:srgbClr val="0070C0"/>
                </a:solidFill>
              </a:rPr>
              <a:t>tên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biến</a:t>
            </a:r>
            <a:r>
              <a:rPr lang="en-US" dirty="0">
                <a:solidFill>
                  <a:srgbClr val="0070C0"/>
                </a:solidFill>
              </a:rPr>
              <a:t>;</a:t>
            </a:r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</a:t>
            </a:r>
          </a:p>
          <a:p>
            <a:pPr marL="411480" lvl="1"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 err="1"/>
              <a:t>int</a:t>
            </a:r>
            <a:r>
              <a:rPr lang="en-US" dirty="0"/>
              <a:t> a; //</a:t>
            </a: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a</a:t>
            </a:r>
          </a:p>
          <a:p>
            <a:pPr marL="411480" lvl="1"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float c; //</a:t>
            </a: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c</a:t>
            </a:r>
          </a:p>
          <a:p>
            <a:pPr marL="0" lvl="1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u="sng" dirty="0" err="1"/>
              <a:t>Khai</a:t>
            </a:r>
            <a:r>
              <a:rPr lang="en-US" b="1" u="sng" dirty="0"/>
              <a:t> </a:t>
            </a:r>
            <a:r>
              <a:rPr lang="en-US" b="1" u="sng" dirty="0" err="1"/>
              <a:t>báo</a:t>
            </a:r>
            <a:r>
              <a:rPr lang="en-US" b="1" u="sng" dirty="0"/>
              <a:t> </a:t>
            </a:r>
            <a:r>
              <a:rPr lang="en-US" b="1" u="sng" dirty="0" err="1"/>
              <a:t>nhiều</a:t>
            </a:r>
            <a:r>
              <a:rPr lang="en-US" b="1" u="sng" dirty="0"/>
              <a:t> </a:t>
            </a:r>
            <a:r>
              <a:rPr lang="en-US" b="1" u="sng" dirty="0" err="1"/>
              <a:t>biến</a:t>
            </a:r>
            <a:r>
              <a:rPr lang="en-US" b="1" u="sng" dirty="0"/>
              <a:t> </a:t>
            </a:r>
            <a:r>
              <a:rPr lang="en-US" b="1" u="sng" dirty="0" err="1"/>
              <a:t>cùng</a:t>
            </a:r>
            <a:r>
              <a:rPr lang="en-US" b="1" u="sng" dirty="0"/>
              <a:t> </a:t>
            </a:r>
            <a:r>
              <a:rPr lang="en-US" b="1" u="sng" dirty="0" err="1"/>
              <a:t>kiểu</a:t>
            </a:r>
            <a:endParaRPr lang="en-US" b="1" u="sng" dirty="0"/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&lt;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&gt; </a:t>
            </a:r>
            <a:r>
              <a:rPr lang="en-US" dirty="0" err="1"/>
              <a:t>tên</a:t>
            </a:r>
            <a:r>
              <a:rPr lang="en-US" dirty="0"/>
              <a:t> biến1, </a:t>
            </a:r>
            <a:r>
              <a:rPr lang="en-US" dirty="0" err="1"/>
              <a:t>tên</a:t>
            </a:r>
            <a:r>
              <a:rPr lang="en-US" dirty="0"/>
              <a:t> biến2, </a:t>
            </a:r>
            <a:r>
              <a:rPr lang="en-US" dirty="0" err="1"/>
              <a:t>tên</a:t>
            </a:r>
            <a:r>
              <a:rPr lang="en-US" dirty="0"/>
              <a:t> biến3;</a:t>
            </a:r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 </a:t>
            </a:r>
            <a:r>
              <a:rPr lang="en-US" dirty="0" err="1"/>
              <a:t>int</a:t>
            </a:r>
            <a:r>
              <a:rPr lang="en-US" dirty="0"/>
              <a:t> a, x, y;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AE6E22B-5DCB-4E3B-94CF-AEBBDD6E747D}" type="slidenum">
              <a:rPr lang="en-US">
                <a:solidFill>
                  <a:schemeClr val="bg1"/>
                </a:solidFill>
              </a:rPr>
              <a:pPr eaLnBrk="1" hangingPunct="1"/>
              <a:t>63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0025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153400" cy="457200"/>
          </a:xfrm>
        </p:spPr>
        <p:txBody>
          <a:bodyPr>
            <a:normAutofit fontScale="90000"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Lấy</a:t>
            </a:r>
            <a:r>
              <a:rPr lang="en-US" dirty="0"/>
              <a:t>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/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endParaRPr lang="en-US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533400" y="1448087"/>
            <a:ext cx="8153400" cy="5028913"/>
          </a:xfrm>
        </p:spPr>
        <p:txBody>
          <a:bodyPr rtlCol="0">
            <a:noAutofit/>
          </a:bodyPr>
          <a:lstStyle/>
          <a:p>
            <a:pPr marL="347663" indent="-347663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phụ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máy</a:t>
            </a:r>
            <a:endParaRPr lang="en-US" dirty="0"/>
          </a:p>
          <a:p>
            <a:pPr marL="347663" indent="-347663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thước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hay </a:t>
            </a:r>
            <a:r>
              <a:rPr lang="en-US" dirty="0" err="1"/>
              <a:t>biến</a:t>
            </a:r>
            <a:r>
              <a:rPr lang="en-US" dirty="0"/>
              <a:t>: </a:t>
            </a:r>
          </a:p>
          <a:p>
            <a:pPr marL="0" indent="0" algn="ctr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	</a:t>
            </a:r>
            <a:r>
              <a:rPr lang="en-US" i="1" dirty="0" err="1"/>
              <a:t>sizeof</a:t>
            </a:r>
            <a:r>
              <a:rPr lang="en-US" i="1" dirty="0"/>
              <a:t>(</a:t>
            </a:r>
            <a:r>
              <a:rPr lang="en-US" i="1" dirty="0" err="1"/>
              <a:t>tên</a:t>
            </a:r>
            <a:r>
              <a:rPr lang="en-US" i="1" dirty="0"/>
              <a:t> </a:t>
            </a:r>
            <a:r>
              <a:rPr lang="en-US" i="1" dirty="0" err="1"/>
              <a:t>kiểu</a:t>
            </a:r>
            <a:r>
              <a:rPr lang="en-US" i="1" dirty="0"/>
              <a:t>/ </a:t>
            </a:r>
            <a:r>
              <a:rPr lang="en-US" i="1" dirty="0" err="1"/>
              <a:t>biến</a:t>
            </a:r>
            <a:r>
              <a:rPr lang="en-US" i="1" dirty="0"/>
              <a:t>)</a:t>
            </a:r>
            <a:endParaRPr lang="en-US" dirty="0"/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err="1">
                <a:sym typeface="Wingdings" panose="05000000000000000000" pitchFamily="2" charset="2"/>
              </a:rPr>
              <a:t>Toán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tử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sizeof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trả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về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kích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thước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theo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đơn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vị</a:t>
            </a:r>
            <a:r>
              <a:rPr lang="en-US" dirty="0">
                <a:sym typeface="Wingdings" panose="05000000000000000000" pitchFamily="2" charset="2"/>
              </a:rPr>
              <a:t> byte</a:t>
            </a:r>
            <a:endParaRPr 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98860" y="1448087"/>
            <a:ext cx="584825" cy="27384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4B2C293-28A1-43F7-9274-1174A421B4F0}" type="slidenum">
              <a:rPr lang="en-US">
                <a:solidFill>
                  <a:schemeClr val="bg1"/>
                </a:solidFill>
              </a:rPr>
              <a:pPr eaLnBrk="1" hangingPunct="1"/>
              <a:t>64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79777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&amp; </a:t>
            </a:r>
            <a:r>
              <a:rPr lang="en-US" dirty="0" err="1"/>
              <a:t>gán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ban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biến</a:t>
            </a:r>
            <a:endParaRPr lang="en-US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533400" y="1721931"/>
            <a:ext cx="8095060" cy="4602669"/>
          </a:xfrm>
        </p:spPr>
        <p:txBody>
          <a:bodyPr rtlCol="0">
            <a:noAutofit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&lt;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&gt;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=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hằng</a:t>
            </a:r>
            <a:r>
              <a:rPr lang="en-US" dirty="0"/>
              <a:t>;</a:t>
            </a:r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dirty="0"/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</a:t>
            </a:r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	</a:t>
            </a:r>
            <a:r>
              <a:rPr lang="en-US" dirty="0" err="1"/>
              <a:t>int</a:t>
            </a:r>
            <a:r>
              <a:rPr lang="en-US" dirty="0"/>
              <a:t> a = 5;</a:t>
            </a:r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	float b = 5.4f, c = 9.2f;</a:t>
            </a:r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/>
              <a:t>	char </a:t>
            </a:r>
            <a:r>
              <a:rPr lang="en-US" dirty="0" err="1"/>
              <a:t>ch</a:t>
            </a:r>
            <a:r>
              <a:rPr lang="en-US" dirty="0"/>
              <a:t> = ‘n’;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9A920C-F58A-4E2A-929F-28773BABC75C}" type="slidenum">
              <a:rPr lang="en-US">
                <a:solidFill>
                  <a:schemeClr val="bg1"/>
                </a:solidFill>
              </a:rPr>
              <a:pPr eaLnBrk="1" hangingPunct="1"/>
              <a:t>65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98254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hằng</a:t>
            </a:r>
            <a:r>
              <a:rPr lang="en-US" dirty="0"/>
              <a:t> (literal)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10550" cy="4400550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vi-VN" dirty="0"/>
              <a:t>Hằng số: Đó là các giá trị xác định, một hằng số có thể là </a:t>
            </a:r>
            <a:r>
              <a:rPr lang="vi-VN" i="1" dirty="0"/>
              <a:t>nguyên</a:t>
            </a:r>
            <a:r>
              <a:rPr lang="vi-VN" dirty="0"/>
              <a:t> (có kiểu dữ liệu int, hay long int) hay </a:t>
            </a:r>
            <a:r>
              <a:rPr lang="vi-VN" i="1" dirty="0"/>
              <a:t>thực </a:t>
            </a:r>
            <a:r>
              <a:rPr lang="vi-VN" dirty="0"/>
              <a:t>(có kiểu dữ liệu là float, double, long double).</a:t>
            </a:r>
          </a:p>
          <a:p>
            <a:pPr algn="just">
              <a:defRPr/>
            </a:pPr>
            <a:r>
              <a:rPr lang="vi-VN" dirty="0"/>
              <a:t>Hằng ký tự: Được đặt trong dấu </a:t>
            </a:r>
            <a:r>
              <a:rPr lang="en-US" dirty="0" err="1"/>
              <a:t>nháy</a:t>
            </a:r>
            <a:r>
              <a:rPr lang="vi-VN" dirty="0"/>
              <a:t> đơn. Ví dụ: 'A', 'a' tương ứng với giá trị nguyên 65, 97 trong bảng mã ASCII.</a:t>
            </a:r>
          </a:p>
          <a:p>
            <a:pPr algn="just">
              <a:defRPr/>
            </a:pPr>
            <a:r>
              <a:rPr lang="vi-VN" dirty="0"/>
              <a:t>Hằng chuỗi: Là tập hợp các ký tự được đặt trong cặp dấu nháy kép " ". Ví dụ: “</a:t>
            </a:r>
            <a:r>
              <a:rPr lang="en-US" dirty="0"/>
              <a:t>Lap </a:t>
            </a:r>
            <a:r>
              <a:rPr lang="en-US" dirty="0" err="1"/>
              <a:t>trinh</a:t>
            </a:r>
            <a:r>
              <a:rPr lang="en-US" dirty="0"/>
              <a:t> C</a:t>
            </a:r>
            <a:r>
              <a:rPr lang="vi-VN" dirty="0"/>
              <a:t>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AAB4347-9BB5-451B-A02E-71ABAABED5AA}" type="slidenum">
              <a:rPr lang="en-US">
                <a:solidFill>
                  <a:schemeClr val="bg1"/>
                </a:solidFill>
              </a:rPr>
              <a:pPr eaLnBrk="1" hangingPunct="1"/>
              <a:t>66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62385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hằng</a:t>
            </a:r>
            <a:r>
              <a:rPr lang="en-US" dirty="0"/>
              <a:t> (literal)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160383"/>
              </p:ext>
            </p:extLst>
          </p:nvPr>
        </p:nvGraphicFramePr>
        <p:xfrm>
          <a:off x="533400" y="1600200"/>
          <a:ext cx="8077200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7530">
                  <a:extLst>
                    <a:ext uri="{9D8B030D-6E8A-4147-A177-3AD203B41FA5}">
                      <a16:colId xmlns:a16="http://schemas.microsoft.com/office/drawing/2014/main" val="1269177104"/>
                    </a:ext>
                  </a:extLst>
                </a:gridCol>
                <a:gridCol w="4245337">
                  <a:extLst>
                    <a:ext uri="{9D8B030D-6E8A-4147-A177-3AD203B41FA5}">
                      <a16:colId xmlns:a16="http://schemas.microsoft.com/office/drawing/2014/main" val="336471754"/>
                    </a:ext>
                  </a:extLst>
                </a:gridCol>
                <a:gridCol w="1504333">
                  <a:extLst>
                    <a:ext uri="{9D8B030D-6E8A-4147-A177-3AD203B41FA5}">
                      <a16:colId xmlns:a16="http://schemas.microsoft.com/office/drawing/2014/main" val="7173969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Kiểu</a:t>
                      </a:r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Qui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suffix</a:t>
                      </a:r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7083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</a:t>
                      </a:r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357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 ở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cuối</a:t>
                      </a:r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37785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unsigned </a:t>
                      </a:r>
                      <a:r>
                        <a:rPr lang="en-US" sz="2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</a:t>
                      </a:r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 ở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cuối</a:t>
                      </a:r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8846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unsigned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long</a:t>
                      </a:r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ul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UL ở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cuối</a:t>
                      </a:r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123UL</a:t>
                      </a:r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1377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 ở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cuối</a:t>
                      </a:r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123.45F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851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double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123.45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3201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long double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 ở </a:t>
                      </a:r>
                      <a:r>
                        <a:rPr lang="en-US" sz="26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cuối</a:t>
                      </a:r>
                      <a:endParaRPr lang="en-US" sz="2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123.45L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599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060262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hằng</a:t>
            </a:r>
            <a:r>
              <a:rPr lang="en-US" dirty="0"/>
              <a:t> (literal)</a:t>
            </a:r>
          </a:p>
        </p:txBody>
      </p:sp>
      <p:sp>
        <p:nvSpPr>
          <p:cNvPr id="5" name="Rectangle 4"/>
          <p:cNvSpPr/>
          <p:nvPr/>
        </p:nvSpPr>
        <p:spPr>
          <a:xfrm>
            <a:off x="533400" y="1600200"/>
            <a:ext cx="8077200" cy="3621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(decimal),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(octal) hay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(hexadecimal) 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(prefix)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0x hay 0X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hexadecimal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octal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0x39F (hexadecimal), 056 (octal)</a:t>
            </a:r>
          </a:p>
        </p:txBody>
      </p:sp>
    </p:spTree>
    <p:extLst>
      <p:ext uri="{BB962C8B-B14F-4D97-AF65-F5344CB8AC3E}">
        <p14:creationId xmlns:p14="http://schemas.microsoft.com/office/powerpoint/2010/main" val="166736433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hằng</a:t>
            </a:r>
            <a:r>
              <a:rPr lang="en-US" dirty="0"/>
              <a:t> (constant)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324850" cy="5410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dirty="0"/>
              <a:t>K</a:t>
            </a:r>
            <a:r>
              <a:rPr lang="vi-VN" sz="2400" dirty="0"/>
              <a:t>hông thay đổi giá trị trong </a:t>
            </a:r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thi</a:t>
            </a:r>
            <a:r>
              <a:rPr lang="en-US" sz="2400" dirty="0"/>
              <a:t> </a:t>
            </a:r>
            <a:r>
              <a:rPr lang="vi-VN" sz="2400" dirty="0"/>
              <a:t>chương trình</a:t>
            </a:r>
          </a:p>
          <a:p>
            <a:pPr>
              <a:defRPr/>
            </a:pPr>
            <a:r>
              <a:rPr lang="vi-VN" sz="2400" dirty="0"/>
              <a:t>Dùng toán tử </a:t>
            </a:r>
            <a:r>
              <a:rPr lang="vi-VN" sz="2400" b="1" dirty="0"/>
              <a:t>#define</a:t>
            </a:r>
            <a:endParaRPr lang="en-US" sz="2400" dirty="0"/>
          </a:p>
          <a:p>
            <a:pPr marL="34528" indent="0">
              <a:buNone/>
              <a:defRPr/>
            </a:pPr>
            <a:r>
              <a:rPr lang="en-US" sz="2400" dirty="0"/>
              <a:t>	</a:t>
            </a:r>
            <a:r>
              <a:rPr lang="vi-VN" sz="2400" dirty="0"/>
              <a:t>Cú pháp: #define &lt;tên_hằng&gt; &lt;giá_trị_hằng&gt;</a:t>
            </a:r>
          </a:p>
          <a:p>
            <a:pPr marL="34528" indent="0">
              <a:buNone/>
              <a:defRPr/>
            </a:pPr>
            <a:r>
              <a:rPr lang="en-US" sz="2400" i="1" dirty="0"/>
              <a:t>      	</a:t>
            </a:r>
            <a:r>
              <a:rPr lang="vi-VN" sz="2400" i="1" dirty="0"/>
              <a:t>Ví dụ:</a:t>
            </a:r>
            <a:r>
              <a:rPr lang="vi-VN" sz="2400" dirty="0"/>
              <a:t>  #define </a:t>
            </a:r>
            <a:r>
              <a:rPr lang="en-US" sz="2400" dirty="0"/>
              <a:t>MAX</a:t>
            </a:r>
            <a:r>
              <a:rPr lang="vi-VN" sz="2400" dirty="0"/>
              <a:t> 100</a:t>
            </a:r>
          </a:p>
          <a:p>
            <a:pPr>
              <a:defRPr/>
            </a:pPr>
            <a:r>
              <a:rPr lang="en-US" sz="2400" dirty="0" err="1"/>
              <a:t>Dùng</a:t>
            </a:r>
            <a:r>
              <a:rPr lang="en-US" sz="2400" dirty="0"/>
              <a:t> </a:t>
            </a:r>
            <a:r>
              <a:rPr lang="vi-VN" sz="2400" dirty="0"/>
              <a:t>từ khoá </a:t>
            </a:r>
            <a:r>
              <a:rPr lang="vi-VN" sz="2400" b="1" dirty="0"/>
              <a:t>const</a:t>
            </a:r>
            <a:endParaRPr lang="vi-VN" sz="2400" dirty="0"/>
          </a:p>
          <a:p>
            <a:pPr marL="34528" indent="0">
              <a:buNone/>
              <a:defRPr/>
            </a:pPr>
            <a:r>
              <a:rPr lang="en-US" sz="2400" dirty="0"/>
              <a:t>	</a:t>
            </a:r>
            <a:r>
              <a:rPr lang="vi-VN" sz="2400" dirty="0"/>
              <a:t>const &lt;kiểu_dữ_liệu&gt; &lt;tên_biến&gt; = &lt;giá_trị&gt;;</a:t>
            </a:r>
          </a:p>
          <a:p>
            <a:pPr marL="34528" indent="0">
              <a:buNone/>
              <a:defRPr/>
            </a:pPr>
            <a:r>
              <a:rPr lang="en-US" sz="2400" i="1" dirty="0"/>
              <a:t>	</a:t>
            </a:r>
            <a:r>
              <a:rPr lang="vi-VN" sz="2400" i="1" dirty="0"/>
              <a:t>Ví dụ:</a:t>
            </a:r>
            <a:r>
              <a:rPr lang="en-US" sz="2400" i="1" dirty="0"/>
              <a:t>	</a:t>
            </a:r>
            <a:r>
              <a:rPr lang="vi-VN" sz="2400" dirty="0"/>
              <a:t>const  int  </a:t>
            </a:r>
            <a:r>
              <a:rPr lang="en-US" sz="2400" dirty="0"/>
              <a:t>MAX</a:t>
            </a:r>
            <a:r>
              <a:rPr lang="vi-VN" sz="2400" dirty="0"/>
              <a:t> = 100;</a:t>
            </a:r>
            <a:endParaRPr lang="en-US" sz="2400" dirty="0"/>
          </a:p>
          <a:p>
            <a:pPr marL="34528" indent="0">
              <a:buNone/>
              <a:defRPr/>
            </a:pP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hằng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nên</a:t>
            </a:r>
            <a:r>
              <a:rPr lang="en-US" sz="2400" dirty="0"/>
              <a:t> </a:t>
            </a:r>
            <a:r>
              <a:rPr lang="en-US" sz="2400" dirty="0" err="1"/>
              <a:t>viết</a:t>
            </a:r>
            <a:r>
              <a:rPr lang="en-US" sz="2400" dirty="0"/>
              <a:t> </a:t>
            </a:r>
            <a:r>
              <a:rPr lang="en-US" sz="2400" dirty="0" err="1"/>
              <a:t>bằng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in HOA</a:t>
            </a:r>
            <a:endParaRPr lang="vi-V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864BD9F-E452-4B2D-9F02-D302621F7DD9}" type="slidenum">
              <a:rPr lang="en-US">
                <a:solidFill>
                  <a:schemeClr val="bg1"/>
                </a:solidFill>
              </a:rPr>
              <a:pPr eaLnBrk="1" hangingPunct="1"/>
              <a:t>69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218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2685871"/>
            <a:ext cx="7696200" cy="1200329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solidFill>
                  <a:schemeClr val="bg1"/>
                </a:solidFill>
              </a:rPr>
              <a:t>Ví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dụ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viết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chương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trình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xuất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ra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màn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hình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dòng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chữ</a:t>
            </a:r>
            <a:r>
              <a:rPr lang="en-US" sz="3600" dirty="0">
                <a:solidFill>
                  <a:schemeClr val="bg1"/>
                </a:solidFill>
              </a:rPr>
              <a:t> “Hello World” </a:t>
            </a:r>
            <a:r>
              <a:rPr lang="en-US" sz="3600" dirty="0" err="1">
                <a:solidFill>
                  <a:schemeClr val="bg1"/>
                </a:solidFill>
              </a:rPr>
              <a:t>dùng</a:t>
            </a:r>
            <a:r>
              <a:rPr lang="en-US" sz="3600" dirty="0">
                <a:solidFill>
                  <a:schemeClr val="bg1"/>
                </a:solidFill>
              </a:rPr>
              <a:t> Dev-C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71725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Biểu</a:t>
            </a:r>
            <a:r>
              <a:rPr lang="en-US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dirty="0" err="1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thức</a:t>
            </a:r>
            <a:r>
              <a:rPr lang="en-US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(Expression)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Bef>
                <a:spcPts val="1200"/>
              </a:spcBef>
            </a:pPr>
            <a:r>
              <a:rPr lang="en-US" dirty="0" err="1">
                <a:cs typeface="Tahoma" pitchFamily="34" charset="0"/>
              </a:rPr>
              <a:t>Biểu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thức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là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một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sự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kết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hợp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giữa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các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toán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tử</a:t>
            </a:r>
            <a:r>
              <a:rPr lang="en-US" dirty="0">
                <a:cs typeface="Tahoma" pitchFamily="34" charset="0"/>
              </a:rPr>
              <a:t> (operator) </a:t>
            </a:r>
            <a:r>
              <a:rPr lang="en-US" dirty="0" err="1">
                <a:cs typeface="Tahoma" pitchFamily="34" charset="0"/>
              </a:rPr>
              <a:t>và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các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toán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hạng</a:t>
            </a:r>
            <a:r>
              <a:rPr lang="en-US" dirty="0">
                <a:cs typeface="Tahoma" pitchFamily="34" charset="0"/>
              </a:rPr>
              <a:t> (operand) </a:t>
            </a:r>
            <a:r>
              <a:rPr lang="en-US" dirty="0" err="1">
                <a:cs typeface="Tahoma" pitchFamily="34" charset="0"/>
              </a:rPr>
              <a:t>theo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đúng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một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trật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tự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nhất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định</a:t>
            </a:r>
            <a:r>
              <a:rPr lang="en-US" dirty="0">
                <a:cs typeface="Tahoma" pitchFamily="34" charset="0"/>
              </a:rPr>
              <a:t>. </a:t>
            </a:r>
          </a:p>
          <a:p>
            <a:pPr algn="just">
              <a:spcBef>
                <a:spcPts val="1200"/>
              </a:spcBef>
            </a:pPr>
            <a:r>
              <a:rPr lang="en-US" dirty="0" err="1">
                <a:cs typeface="Tahoma" pitchFamily="34" charset="0"/>
              </a:rPr>
              <a:t>Mỗi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toán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hạng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có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thể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là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một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hằng</a:t>
            </a:r>
            <a:r>
              <a:rPr lang="en-US" dirty="0">
                <a:cs typeface="Tahoma" pitchFamily="34" charset="0"/>
              </a:rPr>
              <a:t>, </a:t>
            </a:r>
            <a:r>
              <a:rPr lang="en-US" dirty="0" err="1">
                <a:cs typeface="Tahoma" pitchFamily="34" charset="0"/>
              </a:rPr>
              <a:t>một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biến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hoặc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một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biểu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thức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khác</a:t>
            </a:r>
            <a:r>
              <a:rPr lang="en-US" dirty="0">
                <a:cs typeface="Tahoma" pitchFamily="34" charset="0"/>
              </a:rPr>
              <a:t>. </a:t>
            </a:r>
          </a:p>
          <a:p>
            <a:pPr algn="just">
              <a:spcBef>
                <a:spcPts val="1200"/>
              </a:spcBef>
            </a:pPr>
            <a:r>
              <a:rPr lang="en-US" dirty="0" err="1">
                <a:cs typeface="Tahoma" pitchFamily="34" charset="0"/>
              </a:rPr>
              <a:t>Trong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trường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hợp</a:t>
            </a:r>
            <a:r>
              <a:rPr lang="en-US" dirty="0">
                <a:cs typeface="Tahoma" pitchFamily="34" charset="0"/>
              </a:rPr>
              <a:t>, </a:t>
            </a:r>
            <a:r>
              <a:rPr lang="en-US" dirty="0" err="1">
                <a:cs typeface="Tahoma" pitchFamily="34" charset="0"/>
              </a:rPr>
              <a:t>biểu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thức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có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nhiều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toán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tử</a:t>
            </a:r>
            <a:r>
              <a:rPr lang="en-US" dirty="0">
                <a:cs typeface="Tahoma" pitchFamily="34" charset="0"/>
              </a:rPr>
              <a:t>, ta </a:t>
            </a:r>
            <a:r>
              <a:rPr lang="en-US" dirty="0" err="1">
                <a:cs typeface="Tahoma" pitchFamily="34" charset="0"/>
              </a:rPr>
              <a:t>dùng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cặp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dấu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ngoặc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đơn</a:t>
            </a:r>
            <a:r>
              <a:rPr lang="en-US" dirty="0">
                <a:cs typeface="Tahoma" pitchFamily="34" charset="0"/>
              </a:rPr>
              <a:t> ( ) </a:t>
            </a:r>
            <a:r>
              <a:rPr lang="en-US" dirty="0" err="1">
                <a:cs typeface="Tahoma" pitchFamily="34" charset="0"/>
              </a:rPr>
              <a:t>để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chỉ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định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toán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tử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nào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được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thực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hiện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err="1">
                <a:cs typeface="Tahoma" pitchFamily="34" charset="0"/>
              </a:rPr>
              <a:t>trước</a:t>
            </a:r>
            <a:r>
              <a:rPr lang="en-US" dirty="0">
                <a:cs typeface="Tahoma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3341961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533400" y="1465672"/>
            <a:ext cx="7486650" cy="5143500"/>
          </a:xfrm>
        </p:spPr>
        <p:txBody>
          <a:bodyPr rtlCol="0">
            <a:noAutofit/>
          </a:bodyPr>
          <a:lstStyle/>
          <a:p>
            <a:pPr marL="788670" lvl="1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i="1" dirty="0" err="1"/>
              <a:t>int</a:t>
            </a:r>
            <a:r>
              <a:rPr lang="en-US" i="1" dirty="0"/>
              <a:t> n = -100; </a:t>
            </a:r>
          </a:p>
          <a:p>
            <a:pPr marL="788670" lvl="1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i="1" dirty="0" err="1"/>
              <a:t>int</a:t>
            </a:r>
            <a:r>
              <a:rPr lang="en-US" i="1" dirty="0"/>
              <a:t> x = 089, </a:t>
            </a:r>
            <a:r>
              <a:rPr lang="en-US" i="1" dirty="0" err="1"/>
              <a:t>int</a:t>
            </a:r>
            <a:r>
              <a:rPr lang="en-US" i="1" dirty="0"/>
              <a:t> a = 0x137E</a:t>
            </a:r>
            <a:endParaRPr lang="en-US" dirty="0"/>
          </a:p>
          <a:p>
            <a:pPr marL="788670" lvl="1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i="1" dirty="0"/>
              <a:t>unsigned </a:t>
            </a:r>
            <a:r>
              <a:rPr lang="en-US" i="1" dirty="0" err="1"/>
              <a:t>int</a:t>
            </a:r>
            <a:r>
              <a:rPr lang="en-US" i="1" dirty="0"/>
              <a:t> i = -100; </a:t>
            </a:r>
            <a:endParaRPr lang="en-US" dirty="0"/>
          </a:p>
          <a:p>
            <a:pPr marL="788670" lvl="1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i="1" dirty="0" err="1"/>
              <a:t>int</a:t>
            </a:r>
            <a:r>
              <a:rPr lang="en-US" i="1" dirty="0"/>
              <a:t> = 2.9, b = 0x34G; </a:t>
            </a:r>
            <a:endParaRPr lang="en-US" dirty="0"/>
          </a:p>
          <a:p>
            <a:pPr marL="788670" lvl="1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i="1" dirty="0"/>
              <a:t>long m = 2, p = 4; </a:t>
            </a:r>
            <a:endParaRPr lang="en-US" dirty="0"/>
          </a:p>
          <a:p>
            <a:pPr marL="788670" lvl="1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i="1" dirty="0" err="1"/>
              <a:t>int</a:t>
            </a:r>
            <a:r>
              <a:rPr lang="en-US" i="1" dirty="0"/>
              <a:t> 2k; </a:t>
            </a:r>
            <a:endParaRPr lang="en-US" dirty="0"/>
          </a:p>
          <a:p>
            <a:pPr marL="788670" lvl="1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i="1" dirty="0"/>
              <a:t>float y = y * 2; </a:t>
            </a:r>
            <a:endParaRPr lang="en-US" dirty="0"/>
          </a:p>
          <a:p>
            <a:pPr marL="788670" lvl="1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i="1" dirty="0"/>
              <a:t>char </a:t>
            </a:r>
            <a:r>
              <a:rPr lang="en-US" i="1" dirty="0" err="1"/>
              <a:t>ch</a:t>
            </a:r>
            <a:r>
              <a:rPr lang="en-US" i="1" dirty="0"/>
              <a:t> = “b”, m = ‘\n’;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F606E96-857C-44CB-A8AC-537C35E02341}" type="slidenum">
              <a:rPr lang="en-US">
                <a:solidFill>
                  <a:schemeClr val="bg1"/>
                </a:solidFill>
              </a:rPr>
              <a:pPr eaLnBrk="1" hangingPunct="1"/>
              <a:t>71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742950"/>
          </a:xfrm>
        </p:spPr>
        <p:txBody>
          <a:bodyPr>
            <a:normAutofit fontScale="90000"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lỗi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sửa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01475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300" dirty="0" err="1"/>
              <a:t>Chuyển</a:t>
            </a:r>
            <a:r>
              <a:rPr lang="en-US" sz="3300" dirty="0"/>
              <a:t> </a:t>
            </a:r>
            <a:r>
              <a:rPr lang="en-US" sz="3300" dirty="0" err="1"/>
              <a:t>đổi</a:t>
            </a:r>
            <a:r>
              <a:rPr lang="en-US" sz="3300" dirty="0"/>
              <a:t> </a:t>
            </a:r>
            <a:r>
              <a:rPr lang="en-US" sz="3300" dirty="0" err="1"/>
              <a:t>kiểu</a:t>
            </a:r>
            <a:r>
              <a:rPr lang="en-US" sz="3300" dirty="0"/>
              <a:t> </a:t>
            </a:r>
            <a:r>
              <a:rPr lang="en-US" sz="3300" dirty="0" err="1"/>
              <a:t>trong</a:t>
            </a:r>
            <a:r>
              <a:rPr lang="en-US" sz="3300" dirty="0"/>
              <a:t> </a:t>
            </a:r>
            <a:r>
              <a:rPr lang="en-US" sz="3300" dirty="0" err="1"/>
              <a:t>câu</a:t>
            </a:r>
            <a:r>
              <a:rPr lang="en-US" sz="3300" dirty="0"/>
              <a:t> </a:t>
            </a:r>
            <a:r>
              <a:rPr lang="en-US" sz="3300" dirty="0" err="1"/>
              <a:t>lệnh</a:t>
            </a:r>
            <a:r>
              <a:rPr lang="en-US" sz="3300" dirty="0"/>
              <a:t> </a:t>
            </a:r>
            <a:r>
              <a:rPr lang="en-US" sz="3300" dirty="0" err="1"/>
              <a:t>gán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495" y="1447799"/>
            <a:ext cx="7905119" cy="4818185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=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</a:t>
            </a:r>
            <a:r>
              <a:rPr lang="en-US" dirty="0" err="1"/>
              <a:t>dấu</a:t>
            </a:r>
            <a:r>
              <a:rPr lang="en-US" dirty="0"/>
              <a:t> =</a:t>
            </a:r>
          </a:p>
          <a:p>
            <a:pPr algn="just">
              <a:buNone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</a:t>
            </a:r>
          </a:p>
          <a:p>
            <a:pPr lvl="1" algn="just"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=100; </a:t>
            </a:r>
          </a:p>
          <a:p>
            <a:pPr lvl="1" algn="just">
              <a:buNone/>
            </a:pPr>
            <a:r>
              <a:rPr lang="en-US" dirty="0"/>
              <a:t>double d = 123.456;   </a:t>
            </a:r>
          </a:p>
          <a:p>
            <a:pPr algn="just"/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= </a:t>
            </a:r>
            <a:r>
              <a:rPr lang="en-US" dirty="0">
                <a:solidFill>
                  <a:srgbClr val="430AB6"/>
                </a:solidFill>
              </a:rPr>
              <a:t>d</a:t>
            </a:r>
            <a:r>
              <a:rPr lang="en-US" dirty="0"/>
              <a:t>;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dirty="0"/>
              <a:t> = </a:t>
            </a:r>
            <a:r>
              <a:rPr lang="en-US" dirty="0">
                <a:solidFill>
                  <a:srgbClr val="430AB6"/>
                </a:solidFill>
              </a:rPr>
              <a:t>123</a:t>
            </a:r>
            <a:r>
              <a:rPr lang="en-US" dirty="0"/>
              <a:t> (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mất</a:t>
            </a:r>
            <a:r>
              <a:rPr lang="en-US" dirty="0"/>
              <a:t> </a:t>
            </a:r>
            <a:r>
              <a:rPr lang="en-US" dirty="0" err="1"/>
              <a:t>mát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tin)</a:t>
            </a:r>
          </a:p>
          <a:p>
            <a:pPr algn="just"/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b="1" dirty="0">
                <a:solidFill>
                  <a:srgbClr val="430AB6"/>
                </a:solidFill>
              </a:rPr>
              <a:t>d</a:t>
            </a:r>
            <a:r>
              <a:rPr lang="en-US" dirty="0"/>
              <a:t> = </a:t>
            </a:r>
            <a:r>
              <a:rPr lang="en-US" b="1" dirty="0" err="1">
                <a:solidFill>
                  <a:srgbClr val="C00000"/>
                </a:solidFill>
              </a:rPr>
              <a:t>i</a:t>
            </a:r>
            <a:r>
              <a:rPr lang="en-US" dirty="0"/>
              <a:t>;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b="1" dirty="0">
                <a:solidFill>
                  <a:srgbClr val="430AB6"/>
                </a:solidFill>
              </a:rPr>
              <a:t>d</a:t>
            </a:r>
            <a:r>
              <a:rPr lang="en-US" dirty="0"/>
              <a:t> =</a:t>
            </a:r>
            <a:r>
              <a:rPr lang="en-US" dirty="0">
                <a:solidFill>
                  <a:srgbClr val="C00000"/>
                </a:solidFill>
              </a:rPr>
              <a:t>100.0</a:t>
            </a:r>
            <a:r>
              <a:rPr lang="en-US" dirty="0"/>
              <a:t> (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mất</a:t>
            </a:r>
            <a:r>
              <a:rPr lang="en-US" dirty="0"/>
              <a:t> </a:t>
            </a:r>
            <a:r>
              <a:rPr lang="en-US" dirty="0" err="1"/>
              <a:t>mát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tin)</a:t>
            </a:r>
          </a:p>
          <a:p>
            <a:pPr lvl="1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01035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Bef>
                <a:spcPts val="1200"/>
              </a:spcBef>
            </a:pP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KDL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miền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sang KDL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miền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: </a:t>
            </a:r>
            <a:r>
              <a:rPr lang="en-US" dirty="0" err="1"/>
              <a:t>char</a:t>
            </a:r>
            <a:r>
              <a:rPr lang="en-US" dirty="0" err="1">
                <a:sym typeface="Wingdings" pitchFamily="2" charset="2"/>
              </a:rPr>
              <a:t></a:t>
            </a:r>
            <a:r>
              <a:rPr lang="en-US" dirty="0" err="1"/>
              <a:t>int</a:t>
            </a:r>
            <a:r>
              <a:rPr lang="en-US" dirty="0" err="1">
                <a:sym typeface="Wingdings" pitchFamily="2" charset="2"/>
              </a:rPr>
              <a:t></a:t>
            </a:r>
            <a:r>
              <a:rPr lang="en-US" dirty="0" err="1"/>
              <a:t>long</a:t>
            </a:r>
            <a:r>
              <a:rPr lang="en-US" dirty="0" err="1">
                <a:sym typeface="Wingdings" pitchFamily="2" charset="2"/>
              </a:rPr>
              <a:t></a:t>
            </a:r>
            <a:r>
              <a:rPr lang="en-US" dirty="0" err="1"/>
              <a:t>float</a:t>
            </a:r>
            <a:r>
              <a:rPr lang="en-US" dirty="0" err="1">
                <a:sym typeface="Wingdings" pitchFamily="2" charset="2"/>
              </a:rPr>
              <a:t></a:t>
            </a:r>
            <a:r>
              <a:rPr lang="en-US" dirty="0" err="1"/>
              <a:t>double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mất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</a:t>
            </a:r>
          </a:p>
          <a:p>
            <a:pPr algn="just">
              <a:spcBef>
                <a:spcPts val="1200"/>
              </a:spcBef>
            </a:pP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KDL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miền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sang KDL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miền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: </a:t>
            </a:r>
            <a:r>
              <a:rPr lang="en-US" dirty="0" err="1"/>
              <a:t>double</a:t>
            </a:r>
            <a:r>
              <a:rPr lang="en-US" dirty="0" err="1">
                <a:sym typeface="Wingdings" pitchFamily="2" charset="2"/>
              </a:rPr>
              <a:t></a:t>
            </a:r>
            <a:r>
              <a:rPr lang="en-US" dirty="0" err="1"/>
              <a:t>float</a:t>
            </a:r>
            <a:r>
              <a:rPr lang="en-US" dirty="0" err="1">
                <a:sym typeface="Wingdings" pitchFamily="2" charset="2"/>
              </a:rPr>
              <a:t></a:t>
            </a:r>
            <a:r>
              <a:rPr lang="en-US" dirty="0" err="1"/>
              <a:t>long</a:t>
            </a:r>
            <a:r>
              <a:rPr lang="en-US" dirty="0" err="1">
                <a:sym typeface="Wingdings" pitchFamily="2" charset="2"/>
              </a:rPr>
              <a:t></a:t>
            </a:r>
            <a:r>
              <a:rPr lang="en-US" dirty="0" err="1"/>
              <a:t>int</a:t>
            </a:r>
            <a:r>
              <a:rPr lang="en-US" dirty="0" err="1">
                <a:sym typeface="Wingdings" pitchFamily="2" charset="2"/>
              </a:rPr>
              <a:t></a:t>
            </a:r>
            <a:r>
              <a:rPr lang="en-US" dirty="0" err="1"/>
              <a:t>char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    </a:t>
            </a:r>
            <a:r>
              <a:rPr lang="en-US" dirty="0" err="1"/>
              <a:t>mất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 tin</a:t>
            </a:r>
          </a:p>
          <a:p>
            <a:pPr algn="just">
              <a:spcBef>
                <a:spcPts val="1200"/>
              </a:spcBef>
            </a:pP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920038" cy="792162"/>
          </a:xfrm>
        </p:spPr>
        <p:txBody>
          <a:bodyPr>
            <a:normAutofit/>
          </a:bodyPr>
          <a:lstStyle/>
          <a:p>
            <a:r>
              <a:rPr lang="en-US" sz="3300" dirty="0" err="1"/>
              <a:t>Chuyển</a:t>
            </a:r>
            <a:r>
              <a:rPr lang="en-US" sz="3300" dirty="0"/>
              <a:t> </a:t>
            </a:r>
            <a:r>
              <a:rPr lang="en-US" sz="3300" dirty="0" err="1"/>
              <a:t>đổi</a:t>
            </a:r>
            <a:r>
              <a:rPr lang="en-US" sz="3300" dirty="0"/>
              <a:t> </a:t>
            </a:r>
            <a:r>
              <a:rPr lang="en-US" sz="3300" dirty="0" err="1"/>
              <a:t>kiểu</a:t>
            </a:r>
            <a:r>
              <a:rPr lang="en-US" sz="3300" dirty="0"/>
              <a:t> </a:t>
            </a:r>
            <a:r>
              <a:rPr lang="en-US" sz="3300" dirty="0" err="1"/>
              <a:t>trong</a:t>
            </a:r>
            <a:r>
              <a:rPr lang="en-US" sz="3300" dirty="0"/>
              <a:t> </a:t>
            </a:r>
            <a:r>
              <a:rPr lang="en-US" sz="3300" dirty="0" err="1"/>
              <a:t>câu</a:t>
            </a:r>
            <a:r>
              <a:rPr lang="en-US" sz="3300" dirty="0"/>
              <a:t> </a:t>
            </a:r>
            <a:r>
              <a:rPr lang="en-US" sz="3300" dirty="0" err="1"/>
              <a:t>lệnh</a:t>
            </a:r>
            <a:r>
              <a:rPr lang="en-US" sz="3300" dirty="0"/>
              <a:t> </a:t>
            </a:r>
            <a:r>
              <a:rPr lang="en-US" sz="3300" dirty="0" err="1"/>
              <a:t>gán</a:t>
            </a:r>
            <a:endParaRPr lang="en-US" sz="3300" dirty="0"/>
          </a:p>
        </p:txBody>
      </p:sp>
    </p:spTree>
    <p:extLst>
      <p:ext uri="{BB962C8B-B14F-4D97-AF65-F5344CB8AC3E}">
        <p14:creationId xmlns:p14="http://schemas.microsoft.com/office/powerpoint/2010/main" val="267009197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Chuy</a:t>
            </a:r>
            <a:r>
              <a:rPr lang="en-US" dirty="0"/>
              <a:t>ể</a:t>
            </a:r>
            <a:r>
              <a:rPr lang="pl-PL" dirty="0"/>
              <a:t>n ki</a:t>
            </a:r>
            <a:r>
              <a:rPr lang="en-US" dirty="0"/>
              <a:t>ể</a:t>
            </a:r>
            <a:r>
              <a:rPr lang="pl-PL" dirty="0"/>
              <a:t>u trong bi</a:t>
            </a:r>
            <a:r>
              <a:rPr lang="en-US" dirty="0"/>
              <a:t>ể</a:t>
            </a:r>
            <a:r>
              <a:rPr lang="pl-PL" dirty="0"/>
              <a:t>u th</a:t>
            </a:r>
            <a:r>
              <a:rPr lang="en-US" dirty="0"/>
              <a:t>ứ</a:t>
            </a:r>
            <a:r>
              <a:rPr lang="pl-PL" dirty="0"/>
              <a:t>c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hằng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chúng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toán</a:t>
            </a:r>
            <a:endParaRPr lang="en-US" dirty="0"/>
          </a:p>
          <a:p>
            <a:pPr algn="just"/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biên</a:t>
            </a:r>
            <a:r>
              <a:rPr lang="en-US" dirty="0"/>
              <a:t> </a:t>
            </a:r>
            <a:r>
              <a:rPr lang="en-US" dirty="0" err="1"/>
              <a:t>dịch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(convert)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hạng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.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thăng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(type promotion) </a:t>
            </a:r>
          </a:p>
        </p:txBody>
      </p:sp>
    </p:spTree>
    <p:extLst>
      <p:ext uri="{BB962C8B-B14F-4D97-AF65-F5344CB8AC3E}">
        <p14:creationId xmlns:p14="http://schemas.microsoft.com/office/powerpoint/2010/main" val="131014333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Chuy</a:t>
            </a:r>
            <a:r>
              <a:rPr lang="en-US" dirty="0"/>
              <a:t>ể</a:t>
            </a:r>
            <a:r>
              <a:rPr lang="pl-PL" dirty="0"/>
              <a:t>n ki</a:t>
            </a:r>
            <a:r>
              <a:rPr lang="en-US" dirty="0"/>
              <a:t>ể</a:t>
            </a:r>
            <a:r>
              <a:rPr lang="pl-PL" dirty="0"/>
              <a:t>u trong bi</a:t>
            </a:r>
            <a:r>
              <a:rPr lang="en-US" dirty="0"/>
              <a:t>ể</a:t>
            </a:r>
            <a:r>
              <a:rPr lang="pl-PL" dirty="0"/>
              <a:t>u th</a:t>
            </a:r>
            <a:r>
              <a:rPr lang="en-US" dirty="0"/>
              <a:t>ứ</a:t>
            </a:r>
            <a:r>
              <a:rPr lang="pl-PL" dirty="0"/>
              <a:t>c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Ví dụ: </a:t>
            </a:r>
          </a:p>
          <a:p>
            <a:pPr lvl="1">
              <a:buNone/>
            </a:pPr>
            <a:r>
              <a:rPr lang="en-US"/>
              <a:t>char ch;</a:t>
            </a:r>
          </a:p>
          <a:p>
            <a:pPr lvl="1">
              <a:buNone/>
            </a:pPr>
            <a:r>
              <a:rPr lang="en-US"/>
              <a:t>int i; </a:t>
            </a:r>
          </a:p>
          <a:p>
            <a:pPr lvl="1">
              <a:buNone/>
            </a:pPr>
            <a:r>
              <a:rPr lang="en-US"/>
              <a:t>float f; </a:t>
            </a:r>
          </a:p>
          <a:p>
            <a:pPr lvl="1">
              <a:buNone/>
            </a:pPr>
            <a:r>
              <a:rPr lang="en-US"/>
              <a:t>double d; 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0383" y="1350962"/>
            <a:ext cx="522090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3777626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Ép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(casting)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ép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ý </a:t>
            </a:r>
            <a:r>
              <a:rPr lang="en-US" dirty="0" err="1"/>
              <a:t>muốn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viên</a:t>
            </a:r>
            <a:endParaRPr lang="en-US" dirty="0"/>
          </a:p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	(</a:t>
            </a:r>
            <a:r>
              <a:rPr lang="en-US" b="1" dirty="0" err="1">
                <a:solidFill>
                  <a:srgbClr val="C00000"/>
                </a:solidFill>
              </a:rPr>
              <a:t>kiểu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dữ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liệu</a:t>
            </a:r>
            <a:r>
              <a:rPr lang="en-US" b="1" dirty="0">
                <a:solidFill>
                  <a:srgbClr val="C00000"/>
                </a:solidFill>
              </a:rPr>
              <a:t>) </a:t>
            </a:r>
            <a:r>
              <a:rPr lang="en-US" b="1" dirty="0" err="1">
                <a:solidFill>
                  <a:srgbClr val="C00000"/>
                </a:solidFill>
              </a:rPr>
              <a:t>biểu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thức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	float </a:t>
            </a:r>
            <a:r>
              <a:rPr lang="en-US" dirty="0" err="1"/>
              <a:t>kq</a:t>
            </a:r>
            <a:r>
              <a:rPr lang="en-US" dirty="0"/>
              <a:t> = (float)5/2;</a:t>
            </a:r>
          </a:p>
        </p:txBody>
      </p:sp>
    </p:spTree>
    <p:extLst>
      <p:ext uri="{BB962C8B-B14F-4D97-AF65-F5344CB8AC3E}">
        <p14:creationId xmlns:p14="http://schemas.microsoft.com/office/powerpoint/2010/main" val="140503475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91272" y="304800"/>
            <a:ext cx="7995528" cy="628650"/>
          </a:xfrm>
        </p:spPr>
        <p:txBody>
          <a:bodyPr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(arithmetic operator)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9760542"/>
              </p:ext>
            </p:extLst>
          </p:nvPr>
        </p:nvGraphicFramePr>
        <p:xfrm>
          <a:off x="457200" y="2209800"/>
          <a:ext cx="8305800" cy="3169920"/>
        </p:xfrm>
        <a:graphic>
          <a:graphicData uri="http://schemas.openxmlformats.org/drawingml/2006/table">
            <a:tbl>
              <a:tblPr/>
              <a:tblGrid>
                <a:gridCol w="1120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0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84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83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Ký</a:t>
                      </a: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hiệu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Ý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nghĩa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Ghi</a:t>
                      </a: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chú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Cộng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Trư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̀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Chia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Đối với 2 số nguyên thì kết quả là chia lấy phần nguyên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Chia lấy phần dư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Chỉ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áp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nguyên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172620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gán</a:t>
            </a:r>
            <a:r>
              <a:rPr lang="en-US" dirty="0"/>
              <a:t> </a:t>
            </a:r>
            <a:r>
              <a:rPr lang="en-US" dirty="0" err="1"/>
              <a:t>phức</a:t>
            </a:r>
            <a:r>
              <a:rPr lang="en-US" dirty="0"/>
              <a:t> </a:t>
            </a:r>
            <a:r>
              <a:rPr lang="en-US" dirty="0" err="1"/>
              <a:t>hợp</a:t>
            </a:r>
            <a:endParaRPr lang="en-US" dirty="0"/>
          </a:p>
        </p:txBody>
      </p:sp>
      <p:graphicFrame>
        <p:nvGraphicFramePr>
          <p:cNvPr id="49154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361776"/>
              </p:ext>
            </p:extLst>
          </p:nvPr>
        </p:nvGraphicFramePr>
        <p:xfrm>
          <a:off x="779462" y="1905000"/>
          <a:ext cx="7585076" cy="4343400"/>
        </p:xfrm>
        <a:graphic>
          <a:graphicData uri="http://schemas.openxmlformats.org/drawingml/2006/table">
            <a:tbl>
              <a:tblPr/>
              <a:tblGrid>
                <a:gridCol w="195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0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5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 dụ</a:t>
                      </a:r>
                      <a:endParaRPr kumimoji="0" lang="en-US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+=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= n + 25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-=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= n –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*=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= n *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/=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= n /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%=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%=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= n % 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056029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91272" y="304800"/>
            <a:ext cx="7995528" cy="628650"/>
          </a:xfrm>
        </p:spPr>
        <p:txBody>
          <a:bodyPr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so </a:t>
            </a:r>
            <a:r>
              <a:rPr lang="en-US" dirty="0" err="1"/>
              <a:t>sánh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6424640"/>
              </p:ext>
            </p:extLst>
          </p:nvPr>
        </p:nvGraphicFramePr>
        <p:xfrm>
          <a:off x="691272" y="2387203"/>
          <a:ext cx="7995528" cy="2885837"/>
        </p:xfrm>
        <a:graphic>
          <a:graphicData uri="http://schemas.openxmlformats.org/drawingml/2006/table">
            <a:tbl>
              <a:tblPr/>
              <a:tblGrid>
                <a:gridCol w="1350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1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94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3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Stt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Ký</a:t>
                      </a: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hiệu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Ý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nghĩa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Lớn hơn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Nhỏ hơn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&gt;=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Lớn hơn hoặc bằng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&lt;=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Nhỏ hơn hoặc bằng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=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Bằng nhau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!=</a:t>
                      </a: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Khác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nhau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5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691272" y="1600201"/>
            <a:ext cx="7919328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15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5143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8572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2001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543050" indent="-17145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/>
              <a:t>Phép</a:t>
            </a:r>
            <a:r>
              <a:rPr lang="en-US" b="1" dirty="0"/>
              <a:t> </a:t>
            </a:r>
            <a:r>
              <a:rPr lang="en-US" b="1" dirty="0" err="1"/>
              <a:t>toán</a:t>
            </a:r>
            <a:r>
              <a:rPr lang="en-US" b="1" dirty="0"/>
              <a:t> so </a:t>
            </a:r>
            <a:r>
              <a:rPr lang="en-US" b="1" dirty="0" err="1"/>
              <a:t>sánh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50052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1828800"/>
            <a:ext cx="7924800" cy="129266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600" dirty="0" err="1"/>
              <a:t>Bước</a:t>
            </a:r>
            <a:r>
              <a:rPr lang="en-US" sz="2600" dirty="0"/>
              <a:t> 1. </a:t>
            </a:r>
            <a:r>
              <a:rPr lang="en-US" sz="2600" dirty="0" err="1"/>
              <a:t>Khởi</a:t>
            </a:r>
            <a:r>
              <a:rPr lang="en-US" sz="2600" dirty="0"/>
              <a:t> </a:t>
            </a:r>
            <a:r>
              <a:rPr lang="en-US" sz="2600" dirty="0" err="1"/>
              <a:t>động</a:t>
            </a:r>
            <a:r>
              <a:rPr lang="en-US" sz="2600" dirty="0"/>
              <a:t> Dev-C</a:t>
            </a:r>
          </a:p>
          <a:p>
            <a:r>
              <a:rPr lang="en-US" sz="2600" dirty="0" err="1"/>
              <a:t>Bước</a:t>
            </a:r>
            <a:r>
              <a:rPr lang="en-US" sz="2600" dirty="0"/>
              <a:t> 2. </a:t>
            </a:r>
            <a:r>
              <a:rPr lang="en-US" sz="2600" dirty="0" err="1"/>
              <a:t>Chọn</a:t>
            </a:r>
            <a:r>
              <a:rPr lang="en-US" sz="2600" dirty="0"/>
              <a:t> File\ New\ Source File (</a:t>
            </a:r>
            <a:r>
              <a:rPr lang="en-US" sz="2600" i="1" dirty="0" err="1"/>
              <a:t>hoặc</a:t>
            </a:r>
            <a:r>
              <a:rPr lang="en-US" sz="2600" i="1" dirty="0"/>
              <a:t> </a:t>
            </a:r>
            <a:r>
              <a:rPr lang="en-US" sz="2600" i="1" dirty="0" err="1"/>
              <a:t>nhấn</a:t>
            </a:r>
            <a:r>
              <a:rPr lang="en-US" sz="2600" i="1" dirty="0"/>
              <a:t> </a:t>
            </a:r>
            <a:r>
              <a:rPr lang="en-US" sz="2600" i="1" dirty="0" err="1"/>
              <a:t>Ctrl+N</a:t>
            </a:r>
            <a:r>
              <a:rPr lang="en-US" sz="2600" dirty="0"/>
              <a:t>)</a:t>
            </a:r>
          </a:p>
          <a:p>
            <a:r>
              <a:rPr lang="en-US" sz="2600" dirty="0" err="1"/>
              <a:t>Bước</a:t>
            </a:r>
            <a:r>
              <a:rPr lang="en-US" sz="2600" dirty="0"/>
              <a:t> 3. </a:t>
            </a:r>
            <a:r>
              <a:rPr lang="en-US" sz="2600" dirty="0" err="1"/>
              <a:t>Nhập</a:t>
            </a:r>
            <a:r>
              <a:rPr lang="en-US" sz="2600" dirty="0"/>
              <a:t> </a:t>
            </a:r>
            <a:r>
              <a:rPr lang="en-US" sz="2600" dirty="0" err="1"/>
              <a:t>vào</a:t>
            </a:r>
            <a:r>
              <a:rPr lang="en-US" sz="2600" dirty="0"/>
              <a:t> </a:t>
            </a:r>
            <a:r>
              <a:rPr lang="en-US" sz="2600" dirty="0" err="1"/>
              <a:t>các</a:t>
            </a:r>
            <a:r>
              <a:rPr lang="en-US" sz="2600" dirty="0"/>
              <a:t> </a:t>
            </a:r>
            <a:r>
              <a:rPr lang="en-US" sz="2600" dirty="0" err="1"/>
              <a:t>nội</a:t>
            </a:r>
            <a:r>
              <a:rPr lang="en-US" sz="2600" dirty="0"/>
              <a:t> dung </a:t>
            </a:r>
            <a:r>
              <a:rPr lang="en-US" sz="2600" dirty="0" err="1"/>
              <a:t>sau</a:t>
            </a:r>
            <a:endParaRPr lang="en-US" sz="2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287010"/>
            <a:ext cx="5867400" cy="349479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06083659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khác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5539245"/>
              </p:ext>
            </p:extLst>
          </p:nvPr>
        </p:nvGraphicFramePr>
        <p:xfrm>
          <a:off x="533400" y="1733655"/>
          <a:ext cx="8077200" cy="4800600"/>
        </p:xfrm>
        <a:graphic>
          <a:graphicData uri="http://schemas.openxmlformats.org/drawingml/2006/table">
            <a:tbl>
              <a:tblPr/>
              <a:tblGrid>
                <a:gridCol w="381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7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238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0040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b="1" dirty="0">
                          <a:latin typeface="Times New Roman"/>
                          <a:ea typeface="Times New Roman"/>
                        </a:rPr>
                        <a:t>PHÉP TOÁN LOGIC</a:t>
                      </a:r>
                      <a:endParaRPr lang="en-US" sz="2100" dirty="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!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NOT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&amp;&amp;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AND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||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OR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b="1">
                          <a:latin typeface="Times New Roman"/>
                          <a:ea typeface="Times New Roman"/>
                        </a:rPr>
                        <a:t>TOÁN TỬ TĂNG GIẢM</a:t>
                      </a:r>
                      <a:endParaRPr lang="en-US" sz="210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++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Tăng 1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Nếu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toán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tư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̉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tăng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giảm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đặt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trước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thi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̀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tăng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giảm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trước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rồi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tính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biểu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thức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hoặc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ngược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lại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--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dirty="0" err="1">
                          <a:latin typeface="Times New Roman"/>
                          <a:ea typeface="Times New Roman"/>
                        </a:rPr>
                        <a:t>Giảm</a:t>
                      </a:r>
                      <a:r>
                        <a:rPr lang="en-US" sz="2100" dirty="0">
                          <a:latin typeface="Times New Roman"/>
                          <a:ea typeface="Times New Roman"/>
                        </a:rPr>
                        <a:t> 1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040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b="1">
                          <a:latin typeface="Times New Roman"/>
                          <a:ea typeface="Times New Roman"/>
                        </a:rPr>
                        <a:t>PHÉP TOÁN THAO TÁC TRÊN BIT</a:t>
                      </a:r>
                      <a:endParaRPr lang="en-US" sz="210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&amp;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AND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|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OR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^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XOR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&lt;&lt;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Dịch trái 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&gt;&gt;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Dịch phải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~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>
                          <a:latin typeface="Times New Roman"/>
                          <a:ea typeface="Times New Roman"/>
                        </a:rPr>
                        <a:t>Lấy phần bù theo bit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100" dirty="0"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31CD4B6-FB16-44D7-9E28-F7EEE8236165}" type="slidenum">
              <a:rPr lang="en-US">
                <a:solidFill>
                  <a:schemeClr val="bg1"/>
                </a:solidFill>
              </a:rPr>
              <a:pPr eaLnBrk="1" hangingPunct="1"/>
              <a:t>80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52950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685800" y="1678780"/>
            <a:ext cx="6972300" cy="4569620"/>
          </a:xfrm>
        </p:spPr>
        <p:txBody>
          <a:bodyPr rtlCol="0">
            <a:noAutofit/>
          </a:bodyPr>
          <a:lstStyle/>
          <a:p>
            <a:pPr indent="-13716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 err="1"/>
              <a:t>int</a:t>
            </a:r>
            <a:r>
              <a:rPr lang="en-US" i="1" dirty="0"/>
              <a:t> a, b;</a:t>
            </a:r>
            <a:endParaRPr lang="en-US" dirty="0"/>
          </a:p>
          <a:p>
            <a:pPr indent="-13716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/>
              <a:t>b=a%2 + a/2 + --a;</a:t>
            </a:r>
            <a:endParaRPr lang="en-US" dirty="0"/>
          </a:p>
          <a:p>
            <a:pPr indent="-13716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 err="1"/>
              <a:t>Với</a:t>
            </a:r>
            <a:r>
              <a:rPr lang="en-US" i="1" dirty="0"/>
              <a:t> a = 17 </a:t>
            </a:r>
            <a:r>
              <a:rPr lang="en-US" i="1" dirty="0" err="1"/>
              <a:t>Kết</a:t>
            </a:r>
            <a:r>
              <a:rPr lang="en-US" i="1" dirty="0"/>
              <a:t> </a:t>
            </a:r>
            <a:r>
              <a:rPr lang="en-US" i="1" dirty="0" err="1"/>
              <a:t>quả</a:t>
            </a:r>
            <a:r>
              <a:rPr lang="en-US" i="1" dirty="0"/>
              <a:t>:	a = ?; b = ?</a:t>
            </a:r>
            <a:endParaRPr lang="en-US" dirty="0"/>
          </a:p>
          <a:p>
            <a:pPr indent="-13716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 err="1"/>
              <a:t>Với</a:t>
            </a:r>
            <a:r>
              <a:rPr lang="en-US" i="1" dirty="0"/>
              <a:t> a = 3  </a:t>
            </a:r>
            <a:r>
              <a:rPr lang="en-US" i="1" dirty="0" err="1"/>
              <a:t>Kết</a:t>
            </a:r>
            <a:r>
              <a:rPr lang="en-US" i="1" dirty="0"/>
              <a:t> </a:t>
            </a:r>
            <a:r>
              <a:rPr lang="en-US" i="1" dirty="0" err="1"/>
              <a:t>quả</a:t>
            </a:r>
            <a:r>
              <a:rPr lang="en-US" i="1" dirty="0"/>
              <a:t>:	 a = ?; b = ?</a:t>
            </a:r>
            <a:endParaRPr lang="en-US" dirty="0"/>
          </a:p>
          <a:p>
            <a:pPr indent="-13716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/>
              <a:t>----------------------------------------</a:t>
            </a:r>
            <a:endParaRPr lang="en-US" dirty="0"/>
          </a:p>
          <a:p>
            <a:pPr indent="-13716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 err="1"/>
              <a:t>int</a:t>
            </a:r>
            <a:r>
              <a:rPr lang="en-US" i="1" dirty="0"/>
              <a:t> a, b;</a:t>
            </a:r>
            <a:endParaRPr lang="en-US" dirty="0"/>
          </a:p>
          <a:p>
            <a:pPr indent="-13716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/>
              <a:t>b=a/3 + a--;</a:t>
            </a:r>
            <a:endParaRPr lang="en-US" dirty="0"/>
          </a:p>
          <a:p>
            <a:pPr indent="-13716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 err="1"/>
              <a:t>Với</a:t>
            </a:r>
            <a:r>
              <a:rPr lang="en-US" i="1" dirty="0"/>
              <a:t> a = 8 </a:t>
            </a:r>
            <a:r>
              <a:rPr lang="en-US" i="1" dirty="0" err="1"/>
              <a:t>Kết</a:t>
            </a:r>
            <a:r>
              <a:rPr lang="en-US" i="1" dirty="0"/>
              <a:t> </a:t>
            </a:r>
            <a:r>
              <a:rPr lang="en-US" i="1" dirty="0" err="1"/>
              <a:t>quả</a:t>
            </a:r>
            <a:r>
              <a:rPr lang="en-US" i="1" dirty="0"/>
              <a:t>: a = ?; b = ? 	</a:t>
            </a:r>
            <a:endParaRPr lang="en-US" dirty="0"/>
          </a:p>
          <a:p>
            <a:pPr indent="-137160">
              <a:lnSpc>
                <a:spcPct val="10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 err="1"/>
              <a:t>Với</a:t>
            </a:r>
            <a:r>
              <a:rPr lang="en-US" i="1" dirty="0"/>
              <a:t> a =21 </a:t>
            </a:r>
            <a:r>
              <a:rPr lang="en-US" i="1" dirty="0" err="1"/>
              <a:t>Kết</a:t>
            </a:r>
            <a:r>
              <a:rPr lang="en-US" i="1" dirty="0"/>
              <a:t> </a:t>
            </a:r>
            <a:r>
              <a:rPr lang="en-US" i="1" dirty="0" err="1"/>
              <a:t>quả</a:t>
            </a:r>
            <a:r>
              <a:rPr lang="en-US" i="1" dirty="0"/>
              <a:t>: a = ?; b = ? 	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85800" y="457200"/>
            <a:ext cx="8686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6831912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533400" y="1710208"/>
            <a:ext cx="8077200" cy="5029200"/>
          </a:xfrm>
        </p:spPr>
        <p:txBody>
          <a:bodyPr rtlCol="0">
            <a:noAutofit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i="1" dirty="0"/>
              <a:t>(ĐK)?&lt;BT </a:t>
            </a:r>
            <a:r>
              <a:rPr lang="en-US" b="1" i="1" dirty="0" err="1"/>
              <a:t>trường</a:t>
            </a:r>
            <a:r>
              <a:rPr lang="en-US" b="1" i="1" dirty="0"/>
              <a:t> </a:t>
            </a:r>
            <a:r>
              <a:rPr lang="en-US" b="1" i="1" dirty="0" err="1"/>
              <a:t>hợp</a:t>
            </a:r>
            <a:r>
              <a:rPr lang="en-US" b="1" i="1" dirty="0"/>
              <a:t> </a:t>
            </a:r>
            <a:r>
              <a:rPr lang="en-US" b="1" i="1" dirty="0" err="1"/>
              <a:t>đúng</a:t>
            </a:r>
            <a:r>
              <a:rPr lang="en-US" b="1" i="1" dirty="0"/>
              <a:t>&gt;:&lt;BT </a:t>
            </a:r>
            <a:r>
              <a:rPr lang="en-US" b="1" i="1" dirty="0" err="1"/>
              <a:t>trường</a:t>
            </a:r>
            <a:r>
              <a:rPr lang="en-US" b="1" i="1" dirty="0"/>
              <a:t> </a:t>
            </a:r>
            <a:r>
              <a:rPr lang="en-US" b="1" i="1" dirty="0" err="1"/>
              <a:t>hợp</a:t>
            </a:r>
            <a:r>
              <a:rPr lang="en-US" b="1" i="1" dirty="0"/>
              <a:t> </a:t>
            </a:r>
            <a:r>
              <a:rPr lang="en-US" b="1" i="1" dirty="0" err="1"/>
              <a:t>sai</a:t>
            </a:r>
            <a:r>
              <a:rPr lang="en-US" b="1" i="1" dirty="0"/>
              <a:t>&gt;</a:t>
            </a:r>
            <a:endParaRPr lang="en-US" dirty="0"/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u="sng" dirty="0" err="1"/>
              <a:t>Ví</a:t>
            </a:r>
            <a:r>
              <a:rPr lang="en-US" b="1" u="sng" dirty="0"/>
              <a:t> </a:t>
            </a:r>
            <a:r>
              <a:rPr lang="en-US" b="1" u="sng" dirty="0" err="1"/>
              <a:t>dụ</a:t>
            </a:r>
            <a:r>
              <a:rPr lang="en-US" b="1" u="sng" dirty="0"/>
              <a:t>:</a:t>
            </a:r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 err="1"/>
              <a:t>int</a:t>
            </a:r>
            <a:r>
              <a:rPr lang="en-US" i="1" dirty="0"/>
              <a:t> n;</a:t>
            </a:r>
            <a:endParaRPr lang="en-US" dirty="0"/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/>
              <a:t>(n%2==0)? n ++ : n --;</a:t>
            </a:r>
            <a:endParaRPr lang="en-US" dirty="0"/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ym typeface="Wingdings" pitchFamily="2" charset="2"/>
              </a:rPr>
              <a:t></a:t>
            </a:r>
            <a:r>
              <a:rPr lang="en-US" i="1" dirty="0"/>
              <a:t> </a:t>
            </a:r>
            <a:r>
              <a:rPr lang="en-US" i="1" dirty="0" err="1"/>
              <a:t>nếu</a:t>
            </a:r>
            <a:r>
              <a:rPr lang="en-US" i="1" dirty="0"/>
              <a:t> n = 10 </a:t>
            </a:r>
            <a:r>
              <a:rPr lang="en-US" i="1" dirty="0" err="1"/>
              <a:t>thì</a:t>
            </a:r>
            <a:r>
              <a:rPr lang="en-US" i="1" dirty="0"/>
              <a:t> </a:t>
            </a:r>
            <a:r>
              <a:rPr lang="en-US" i="1" dirty="0" err="1"/>
              <a:t>giá</a:t>
            </a:r>
            <a:r>
              <a:rPr lang="en-US" i="1" dirty="0"/>
              <a:t> </a:t>
            </a:r>
            <a:r>
              <a:rPr lang="en-US" i="1" dirty="0" err="1"/>
              <a:t>trị</a:t>
            </a:r>
            <a:r>
              <a:rPr lang="en-US" i="1" dirty="0"/>
              <a:t> n = 11</a:t>
            </a:r>
            <a:endParaRPr lang="en-US" dirty="0"/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>
                <a:sym typeface="Wingdings" pitchFamily="2" charset="2"/>
              </a:rPr>
              <a:t></a:t>
            </a:r>
            <a:r>
              <a:rPr lang="en-US" i="1" dirty="0"/>
              <a:t> </a:t>
            </a:r>
            <a:r>
              <a:rPr lang="en-US" i="1" dirty="0" err="1"/>
              <a:t>nếu</a:t>
            </a:r>
            <a:r>
              <a:rPr lang="en-US" i="1" dirty="0"/>
              <a:t> n = 21 </a:t>
            </a:r>
            <a:r>
              <a:rPr lang="en-US" i="1" dirty="0" err="1"/>
              <a:t>thì</a:t>
            </a:r>
            <a:r>
              <a:rPr lang="en-US" i="1" dirty="0"/>
              <a:t> </a:t>
            </a:r>
            <a:r>
              <a:rPr lang="en-US" i="1" dirty="0" err="1"/>
              <a:t>giá</a:t>
            </a:r>
            <a:r>
              <a:rPr lang="en-US" i="1" dirty="0"/>
              <a:t> </a:t>
            </a:r>
            <a:r>
              <a:rPr lang="en-US" i="1" dirty="0" err="1"/>
              <a:t>trị</a:t>
            </a:r>
            <a:r>
              <a:rPr lang="en-US" i="1" dirty="0"/>
              <a:t> n = 20</a:t>
            </a:r>
            <a:endParaRPr lang="en-US" b="1" u="sng" dirty="0"/>
          </a:p>
        </p:txBody>
      </p:sp>
      <p:sp>
        <p:nvSpPr>
          <p:cNvPr id="2" name="Snip and Round Single Corner Rectangle 1"/>
          <p:cNvSpPr/>
          <p:nvPr/>
        </p:nvSpPr>
        <p:spPr>
          <a:xfrm>
            <a:off x="4601308" y="2819400"/>
            <a:ext cx="4171950" cy="1714500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= 10 </a:t>
            </a:r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(n%2==0): </a:t>
            </a:r>
            <a:r>
              <a:rPr lang="en-GB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đúng</a:t>
            </a:r>
            <a:endParaRPr lang="en-GB" sz="21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214313" indent="-214313">
              <a:buFont typeface="Wingdings" panose="05000000000000000000" pitchFamily="2" charset="2"/>
              <a:buChar char="à"/>
            </a:pPr>
            <a:r>
              <a:rPr lang="en-GB" sz="21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thực</a:t>
            </a:r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GB" sz="21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hiện</a:t>
            </a:r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GB" sz="21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lệnh</a:t>
            </a:r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n++ = 10++ = 11</a:t>
            </a:r>
          </a:p>
          <a:p>
            <a:pPr marL="214313" indent="-214313">
              <a:buFont typeface="Wingdings" panose="05000000000000000000" pitchFamily="2" charset="2"/>
              <a:buChar char="à"/>
            </a:pPr>
            <a:endParaRPr lang="en-GB" sz="2100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= 21 </a:t>
            </a:r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(n%2==0): </a:t>
            </a:r>
            <a:r>
              <a:rPr lang="en-GB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sai</a:t>
            </a:r>
            <a:endParaRPr lang="en-GB" sz="21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GB" sz="21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thực</a:t>
            </a:r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GB" sz="21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hiện</a:t>
            </a:r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GB" sz="21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lệnh</a:t>
            </a:r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n-- = 21-- = 20</a:t>
            </a:r>
            <a:endParaRPr lang="en-GB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48590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533400" y="1692623"/>
            <a:ext cx="7372350" cy="5029200"/>
          </a:xfrm>
        </p:spPr>
        <p:txBody>
          <a:bodyPr rtlCol="0">
            <a:noAutofit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u="sng" dirty="0"/>
              <a:t>Cho </a:t>
            </a:r>
            <a:r>
              <a:rPr lang="en-US" b="1" u="sng" dirty="0" err="1"/>
              <a:t>biết</a:t>
            </a:r>
            <a:r>
              <a:rPr lang="en-US" b="1" u="sng" dirty="0"/>
              <a:t> </a:t>
            </a:r>
            <a:r>
              <a:rPr lang="en-US" b="1" u="sng" dirty="0" err="1"/>
              <a:t>kết</a:t>
            </a:r>
            <a:r>
              <a:rPr lang="en-US" b="1" u="sng" dirty="0"/>
              <a:t> </a:t>
            </a:r>
            <a:r>
              <a:rPr lang="en-US" b="1" u="sng" dirty="0" err="1"/>
              <a:t>quả</a:t>
            </a:r>
            <a:r>
              <a:rPr lang="en-US" b="1" u="sng" dirty="0"/>
              <a:t> </a:t>
            </a:r>
            <a:r>
              <a:rPr lang="en-US" b="1" u="sng" dirty="0" err="1"/>
              <a:t>đoạn</a:t>
            </a:r>
            <a:r>
              <a:rPr lang="en-US" b="1" u="sng" dirty="0"/>
              <a:t> </a:t>
            </a:r>
            <a:r>
              <a:rPr lang="en-US" b="1" u="sng" dirty="0" err="1"/>
              <a:t>chương</a:t>
            </a:r>
            <a:r>
              <a:rPr lang="en-US" b="1" u="sng" dirty="0"/>
              <a:t> </a:t>
            </a:r>
            <a:r>
              <a:rPr lang="en-US" b="1" u="sng" dirty="0" err="1"/>
              <a:t>trình</a:t>
            </a:r>
            <a:r>
              <a:rPr lang="en-US" b="1" u="sng" dirty="0"/>
              <a:t> </a:t>
            </a:r>
            <a:r>
              <a:rPr lang="en-US" b="1" u="sng" dirty="0" err="1"/>
              <a:t>sau</a:t>
            </a:r>
            <a:r>
              <a:rPr lang="en-US" b="1" u="sng" dirty="0"/>
              <a:t>:</a:t>
            </a:r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 err="1"/>
              <a:t>int</a:t>
            </a:r>
            <a:r>
              <a:rPr lang="en-US" i="1" dirty="0"/>
              <a:t> k;</a:t>
            </a:r>
            <a:endParaRPr lang="en-US" dirty="0"/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/>
              <a:t>m = (k%3==0)?k++: k--;</a:t>
            </a:r>
            <a:endParaRPr lang="en-US" dirty="0"/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 err="1"/>
              <a:t>Với</a:t>
            </a:r>
            <a:r>
              <a:rPr lang="en-US" i="1" dirty="0"/>
              <a:t> k =10 </a:t>
            </a:r>
            <a:r>
              <a:rPr lang="en-US" i="1" dirty="0" err="1"/>
              <a:t>Kết</a:t>
            </a:r>
            <a:r>
              <a:rPr lang="en-US" i="1" dirty="0"/>
              <a:t> </a:t>
            </a:r>
            <a:r>
              <a:rPr lang="en-US" i="1" dirty="0" err="1"/>
              <a:t>quả</a:t>
            </a:r>
            <a:r>
              <a:rPr lang="en-US" i="1" dirty="0"/>
              <a:t>: m = ?	</a:t>
            </a:r>
            <a:endParaRPr lang="en-US" dirty="0"/>
          </a:p>
          <a:p>
            <a:pPr indent="-13716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i="1" dirty="0" err="1"/>
              <a:t>Với</a:t>
            </a:r>
            <a:r>
              <a:rPr lang="en-US" i="1" dirty="0"/>
              <a:t> k =15 </a:t>
            </a:r>
            <a:r>
              <a:rPr lang="en-US" i="1" dirty="0" err="1"/>
              <a:t>Kết</a:t>
            </a:r>
            <a:r>
              <a:rPr lang="en-US" i="1" dirty="0"/>
              <a:t> </a:t>
            </a:r>
            <a:r>
              <a:rPr lang="en-US" i="1" dirty="0" err="1"/>
              <a:t>quả</a:t>
            </a:r>
            <a:r>
              <a:rPr lang="en-US" i="1" dirty="0"/>
              <a:t>: m = ?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4D3688B-50BA-4DC7-BEDB-0764818B5622}" type="slidenum">
              <a:rPr lang="en-US">
                <a:solidFill>
                  <a:schemeClr val="bg1"/>
                </a:solidFill>
              </a:rPr>
              <a:pPr eaLnBrk="1" hangingPunct="1"/>
              <a:t>83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07609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272" y="381000"/>
            <a:ext cx="6457950" cy="571500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ưu</a:t>
            </a:r>
            <a:r>
              <a:rPr lang="en-US" dirty="0"/>
              <a:t> </a:t>
            </a:r>
            <a:r>
              <a:rPr lang="en-US" dirty="0" err="1"/>
              <a:t>tiên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tử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8985250"/>
              </p:ext>
            </p:extLst>
          </p:nvPr>
        </p:nvGraphicFramePr>
        <p:xfrm>
          <a:off x="1327912" y="1447800"/>
          <a:ext cx="6292088" cy="5261085"/>
        </p:xfrm>
        <a:graphic>
          <a:graphicData uri="http://schemas.openxmlformats.org/drawingml/2006/table">
            <a:tbl>
              <a:tblPr/>
              <a:tblGrid>
                <a:gridCol w="3014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1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3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Toán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tử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 ưu tiên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 tự kết hợp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()  []  -&gt;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trái qua phải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  ~  ++  --  -  +  *  &amp;  sizeof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phải qua trái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  /   %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trái qua phải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  -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trái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&lt;&lt;    &gt;&gt;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trái qua phải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   &lt;=   &gt;=   &gt;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trái qua phải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==   !=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trái qua phải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&amp;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trái qua phải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|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trái qua phải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^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trái qua phải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&amp;&amp;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trái qua phải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||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trái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: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phải qua trái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76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 +=  -=  *=  /=  %=</a:t>
                      </a:r>
                    </a:p>
                  </a:txBody>
                  <a:tcPr marL="51435" marR="51435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trái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22CCE60-7778-4064-B35A-8BF97CDACC25}" type="slidenum">
              <a:rPr lang="en-US">
                <a:solidFill>
                  <a:schemeClr val="bg1"/>
                </a:solidFill>
              </a:rPr>
              <a:pPr eaLnBrk="1" hangingPunct="1"/>
              <a:t>84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00978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chuỗi</a:t>
            </a:r>
            <a:r>
              <a:rPr lang="en-US" dirty="0"/>
              <a:t>/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8087"/>
            <a:ext cx="8095060" cy="525751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vi-VN" b="1" dirty="0"/>
              <a:t>Thư</a:t>
            </a:r>
            <a:r>
              <a:rPr lang="en-US" b="1" dirty="0"/>
              <a:t> </a:t>
            </a:r>
            <a:r>
              <a:rPr lang="en-US" b="1" dirty="0" err="1"/>
              <a:t>viện</a:t>
            </a:r>
            <a:r>
              <a:rPr lang="en-US" b="1" dirty="0"/>
              <a:t> &lt;</a:t>
            </a:r>
            <a:r>
              <a:rPr lang="en-US" b="1" dirty="0" err="1"/>
              <a:t>stdio.h</a:t>
            </a:r>
            <a:r>
              <a:rPr lang="en-US" b="1" dirty="0"/>
              <a:t>&gt;</a:t>
            </a:r>
          </a:p>
          <a:p>
            <a:pPr>
              <a:defRPr/>
            </a:pPr>
            <a:r>
              <a:rPr lang="en-US" dirty="0" err="1"/>
              <a:t>Xuất</a:t>
            </a:r>
            <a:r>
              <a:rPr lang="en-US" dirty="0"/>
              <a:t>: </a:t>
            </a:r>
          </a:p>
          <a:p>
            <a:pPr marL="34528" indent="0">
              <a:buNone/>
              <a:defRPr/>
            </a:pPr>
            <a:r>
              <a:rPr lang="en-US" dirty="0"/>
              <a:t>	</a:t>
            </a:r>
            <a:r>
              <a:rPr lang="en-US" dirty="0" err="1">
                <a:solidFill>
                  <a:srgbClr val="FF0000"/>
                </a:solidFill>
              </a:rPr>
              <a:t>printf</a:t>
            </a:r>
            <a:r>
              <a:rPr lang="en-US" dirty="0">
                <a:solidFill>
                  <a:srgbClr val="FF0000"/>
                </a:solidFill>
              </a:rPr>
              <a:t>(“</a:t>
            </a:r>
            <a:r>
              <a:rPr lang="en-US" dirty="0" err="1">
                <a:solidFill>
                  <a:srgbClr val="FF0000"/>
                </a:solidFill>
              </a:rPr>
              <a:t>hằng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chuỗi</a:t>
            </a:r>
            <a:r>
              <a:rPr lang="en-US" dirty="0">
                <a:solidFill>
                  <a:srgbClr val="FF0000"/>
                </a:solidFill>
              </a:rPr>
              <a:t>”);</a:t>
            </a:r>
          </a:p>
          <a:p>
            <a:pPr marL="34528" indent="0">
              <a:buNone/>
              <a:defRPr/>
            </a:pPr>
            <a:r>
              <a:rPr lang="en-US" dirty="0"/>
              <a:t>	</a:t>
            </a:r>
            <a:r>
              <a:rPr lang="en-US" i="1" u="sng" dirty="0" err="1"/>
              <a:t>Vd</a:t>
            </a:r>
            <a:r>
              <a:rPr lang="en-US" i="1" u="sng" dirty="0"/>
              <a:t>:</a:t>
            </a:r>
            <a:r>
              <a:rPr lang="en-US" i="1" dirty="0"/>
              <a:t> 	</a:t>
            </a:r>
            <a:r>
              <a:rPr lang="en-US" i="1" dirty="0" err="1"/>
              <a:t>printf</a:t>
            </a:r>
            <a:r>
              <a:rPr lang="en-US" i="1" dirty="0"/>
              <a:t>(“</a:t>
            </a:r>
            <a:r>
              <a:rPr lang="en-US" i="1" dirty="0" err="1"/>
              <a:t>Xin</a:t>
            </a:r>
            <a:r>
              <a:rPr lang="en-US" i="1" dirty="0"/>
              <a:t> </a:t>
            </a:r>
            <a:r>
              <a:rPr lang="en-US" i="1" dirty="0" err="1"/>
              <a:t>chao</a:t>
            </a:r>
            <a:r>
              <a:rPr lang="en-US" i="1" dirty="0"/>
              <a:t> </a:t>
            </a:r>
            <a:r>
              <a:rPr lang="en-US" i="1" dirty="0" err="1"/>
              <a:t>cac</a:t>
            </a:r>
            <a:r>
              <a:rPr lang="en-US" i="1" dirty="0"/>
              <a:t> ban”);</a:t>
            </a:r>
          </a:p>
          <a:p>
            <a:pPr marL="34528" indent="0">
              <a:buNone/>
              <a:defRPr/>
            </a:pPr>
            <a:r>
              <a:rPr lang="en-US" dirty="0"/>
              <a:t>	</a:t>
            </a:r>
            <a:r>
              <a:rPr lang="en-US" dirty="0" err="1">
                <a:solidFill>
                  <a:srgbClr val="FF0000"/>
                </a:solidFill>
              </a:rPr>
              <a:t>printf</a:t>
            </a:r>
            <a:r>
              <a:rPr lang="en-US" dirty="0">
                <a:solidFill>
                  <a:srgbClr val="FF0000"/>
                </a:solidFill>
              </a:rPr>
              <a:t>(“</a:t>
            </a:r>
            <a:r>
              <a:rPr lang="en-US" dirty="0" err="1">
                <a:solidFill>
                  <a:srgbClr val="FF0000"/>
                </a:solidFill>
              </a:rPr>
              <a:t>chuỗi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định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dạng</a:t>
            </a:r>
            <a:r>
              <a:rPr lang="en-US" dirty="0">
                <a:solidFill>
                  <a:srgbClr val="FF0000"/>
                </a:solidFill>
              </a:rPr>
              <a:t>”, </a:t>
            </a:r>
            <a:r>
              <a:rPr lang="en-US" dirty="0" err="1">
                <a:solidFill>
                  <a:srgbClr val="FF0000"/>
                </a:solidFill>
              </a:rPr>
              <a:t>đối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số</a:t>
            </a:r>
            <a:r>
              <a:rPr lang="en-US" dirty="0">
                <a:solidFill>
                  <a:srgbClr val="FF0000"/>
                </a:solidFill>
              </a:rPr>
              <a:t> 1, </a:t>
            </a:r>
            <a:r>
              <a:rPr lang="en-US" dirty="0" err="1">
                <a:solidFill>
                  <a:srgbClr val="FF0000"/>
                </a:solidFill>
              </a:rPr>
              <a:t>đối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số</a:t>
            </a:r>
            <a:r>
              <a:rPr lang="en-US" dirty="0">
                <a:solidFill>
                  <a:srgbClr val="FF0000"/>
                </a:solidFill>
              </a:rPr>
              <a:t> 2);</a:t>
            </a:r>
          </a:p>
          <a:p>
            <a:pPr marL="34528" indent="0">
              <a:buNone/>
              <a:defRPr/>
            </a:pPr>
            <a:r>
              <a:rPr lang="en-US" i="1" dirty="0"/>
              <a:t>	</a:t>
            </a:r>
            <a:r>
              <a:rPr lang="en-US" i="1" dirty="0" err="1"/>
              <a:t>Vd</a:t>
            </a:r>
            <a:r>
              <a:rPr lang="en-US" i="1" dirty="0"/>
              <a:t>:	</a:t>
            </a:r>
            <a:r>
              <a:rPr lang="en-US" i="1" dirty="0" err="1"/>
              <a:t>int</a:t>
            </a:r>
            <a:r>
              <a:rPr lang="en-US" i="1" dirty="0"/>
              <a:t> a=5;</a:t>
            </a:r>
          </a:p>
          <a:p>
            <a:pPr marL="34528" indent="0">
              <a:buNone/>
              <a:defRPr/>
            </a:pPr>
            <a:r>
              <a:rPr lang="en-US" i="1" dirty="0"/>
              <a:t>		float b=2.7;</a:t>
            </a:r>
          </a:p>
          <a:p>
            <a:pPr marL="34528" indent="0">
              <a:buNone/>
              <a:defRPr/>
            </a:pPr>
            <a:r>
              <a:rPr lang="en-US" i="1" dirty="0"/>
              <a:t>		</a:t>
            </a:r>
            <a:r>
              <a:rPr lang="en-US" i="1" dirty="0" err="1"/>
              <a:t>printf</a:t>
            </a:r>
            <a:r>
              <a:rPr lang="en-US" i="1" dirty="0"/>
              <a:t>(“Gia tri </a:t>
            </a:r>
            <a:r>
              <a:rPr lang="en-US" i="1" dirty="0" err="1"/>
              <a:t>cua</a:t>
            </a:r>
            <a:r>
              <a:rPr lang="en-US" i="1" dirty="0"/>
              <a:t> </a:t>
            </a:r>
            <a:r>
              <a:rPr lang="en-US" i="1" dirty="0" err="1"/>
              <a:t>bien</a:t>
            </a:r>
            <a:r>
              <a:rPr lang="en-US" i="1" dirty="0"/>
              <a:t> a=%d, b=%f“, a, b);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2A45C4-77A5-4C56-9E60-B8135FBB524A}" type="slidenum">
              <a:rPr lang="en-US">
                <a:solidFill>
                  <a:schemeClr val="bg1"/>
                </a:solidFill>
              </a:rPr>
              <a:pPr eaLnBrk="1" hangingPunct="1"/>
              <a:t>85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ular Callout 4"/>
          <p:cNvSpPr/>
          <p:nvPr/>
        </p:nvSpPr>
        <p:spPr>
          <a:xfrm>
            <a:off x="5943600" y="2133600"/>
            <a:ext cx="2895600" cy="1143000"/>
          </a:xfrm>
          <a:prstGeom prst="wedgeRectCallout">
            <a:avLst>
              <a:gd name="adj1" fmla="val -46096"/>
              <a:gd name="adj2" fmla="val 115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/>
              <a:t>Có</a:t>
            </a:r>
            <a:r>
              <a:rPr lang="en-US" sz="2200" dirty="0"/>
              <a:t> </a:t>
            </a:r>
            <a:r>
              <a:rPr lang="en-US" sz="2200" dirty="0" err="1"/>
              <a:t>thể</a:t>
            </a:r>
            <a:r>
              <a:rPr lang="en-US" sz="2200" dirty="0"/>
              <a:t> </a:t>
            </a:r>
            <a:r>
              <a:rPr lang="en-US" sz="2200" dirty="0" err="1"/>
              <a:t>có</a:t>
            </a:r>
            <a:r>
              <a:rPr lang="en-US" sz="2200" dirty="0"/>
              <a:t> </a:t>
            </a:r>
            <a:r>
              <a:rPr lang="en-US" sz="2200" dirty="0" err="1"/>
              <a:t>nhiều</a:t>
            </a:r>
            <a:r>
              <a:rPr lang="en-US" sz="2200" dirty="0"/>
              <a:t> </a:t>
            </a:r>
            <a:r>
              <a:rPr lang="en-US" sz="2200" dirty="0" err="1"/>
              <a:t>đối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theo</a:t>
            </a:r>
            <a:r>
              <a:rPr lang="en-US" sz="2200" dirty="0"/>
              <a:t> </a:t>
            </a:r>
            <a:r>
              <a:rPr lang="en-US" sz="2200" dirty="0" err="1"/>
              <a:t>thứ</a:t>
            </a:r>
            <a:r>
              <a:rPr lang="en-US" sz="2200" dirty="0"/>
              <a:t> </a:t>
            </a:r>
            <a:r>
              <a:rPr lang="en-US" sz="2200" dirty="0" err="1"/>
              <a:t>tự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</a:t>
            </a:r>
            <a:r>
              <a:rPr lang="en-US" sz="2200" dirty="0" err="1"/>
              <a:t>chuỗi</a:t>
            </a:r>
            <a:r>
              <a:rPr lang="en-US" sz="2200" dirty="0"/>
              <a:t> </a:t>
            </a:r>
            <a:r>
              <a:rPr lang="en-US" sz="2200" dirty="0" err="1"/>
              <a:t>định</a:t>
            </a:r>
            <a:r>
              <a:rPr lang="en-US" sz="2200" dirty="0"/>
              <a:t> </a:t>
            </a:r>
            <a:r>
              <a:rPr lang="en-US" sz="2200" dirty="0" err="1"/>
              <a:t>dạng</a:t>
            </a:r>
            <a:r>
              <a:rPr lang="en-US" sz="2200" dirty="0"/>
              <a:t> </a:t>
            </a:r>
            <a:r>
              <a:rPr lang="en-US" sz="2200" dirty="0" err="1"/>
              <a:t>tương</a:t>
            </a:r>
            <a:r>
              <a:rPr lang="en-US" sz="2200" dirty="0"/>
              <a:t> </a:t>
            </a:r>
            <a:r>
              <a:rPr lang="en-US" sz="2200" dirty="0" err="1"/>
              <a:t>ứng</a:t>
            </a:r>
            <a:endParaRPr lang="en-US" sz="2200" dirty="0"/>
          </a:p>
        </p:txBody>
      </p:sp>
      <p:grpSp>
        <p:nvGrpSpPr>
          <p:cNvPr id="21" name="Group 20"/>
          <p:cNvGrpSpPr/>
          <p:nvPr/>
        </p:nvGrpSpPr>
        <p:grpSpPr>
          <a:xfrm>
            <a:off x="5867400" y="5867400"/>
            <a:ext cx="1524000" cy="457200"/>
            <a:chOff x="5867400" y="5867400"/>
            <a:chExt cx="1524000" cy="457200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7391400" y="5867400"/>
              <a:ext cx="0" cy="4572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867400" y="5867400"/>
              <a:ext cx="1524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5867400" y="5867400"/>
              <a:ext cx="0" cy="381000"/>
            </a:xfrm>
            <a:prstGeom prst="straightConnector1">
              <a:avLst/>
            </a:prstGeom>
            <a:ln w="127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705600" y="5486400"/>
            <a:ext cx="990600" cy="762000"/>
            <a:chOff x="5867400" y="5867400"/>
            <a:chExt cx="1524000" cy="457200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7391400" y="5867400"/>
              <a:ext cx="0" cy="45720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867400" y="5867400"/>
              <a:ext cx="1524000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5867400" y="5867400"/>
              <a:ext cx="0" cy="457200"/>
            </a:xfrm>
            <a:prstGeom prst="straightConnector1">
              <a:avLst/>
            </a:prstGeom>
            <a:ln w="127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70962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bàn</a:t>
            </a:r>
            <a:r>
              <a:rPr lang="en-US" dirty="0"/>
              <a:t> </a:t>
            </a:r>
            <a:r>
              <a:rPr lang="en-US" dirty="0" err="1"/>
              <a:t>phím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8087"/>
            <a:ext cx="8095060" cy="525751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vi-VN" b="1" dirty="0"/>
              <a:t>Thư</a:t>
            </a:r>
            <a:r>
              <a:rPr lang="en-US" b="1" dirty="0"/>
              <a:t> </a:t>
            </a:r>
            <a:r>
              <a:rPr lang="en-US" b="1" dirty="0" err="1"/>
              <a:t>viện</a:t>
            </a:r>
            <a:r>
              <a:rPr lang="en-US" b="1" dirty="0"/>
              <a:t> &lt;</a:t>
            </a:r>
            <a:r>
              <a:rPr lang="en-US" b="1" dirty="0" err="1"/>
              <a:t>stdio.h</a:t>
            </a:r>
            <a:r>
              <a:rPr lang="en-US" b="1" dirty="0"/>
              <a:t>&gt;</a:t>
            </a:r>
          </a:p>
          <a:p>
            <a:pPr>
              <a:defRPr/>
            </a:pPr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endParaRPr lang="en-US" dirty="0"/>
          </a:p>
          <a:p>
            <a:pPr marL="34528" indent="0">
              <a:buNone/>
              <a:defRPr/>
            </a:pPr>
            <a:r>
              <a:rPr lang="en-US" dirty="0"/>
              <a:t>	</a:t>
            </a:r>
            <a:r>
              <a:rPr lang="en-US" dirty="0" err="1"/>
              <a:t>scanf</a:t>
            </a:r>
            <a:r>
              <a:rPr lang="en-US" dirty="0"/>
              <a:t>(“</a:t>
            </a:r>
            <a:r>
              <a:rPr lang="en-US" dirty="0" err="1"/>
              <a:t>chuỗi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”,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);</a:t>
            </a:r>
          </a:p>
          <a:p>
            <a:pPr marL="34528" indent="0">
              <a:buNone/>
              <a:defRPr/>
            </a:pPr>
            <a:r>
              <a:rPr lang="en-US" dirty="0"/>
              <a:t>	</a:t>
            </a:r>
            <a:r>
              <a:rPr lang="en-US" u="sng" dirty="0" err="1"/>
              <a:t>Vd</a:t>
            </a:r>
            <a:r>
              <a:rPr lang="en-US" u="sng" dirty="0"/>
              <a:t>:</a:t>
            </a:r>
            <a:r>
              <a:rPr lang="en-US" dirty="0"/>
              <a:t>		</a:t>
            </a:r>
            <a:r>
              <a:rPr lang="en-US" dirty="0" err="1"/>
              <a:t>int</a:t>
            </a:r>
            <a:r>
              <a:rPr lang="en-US" dirty="0"/>
              <a:t> x;</a:t>
            </a:r>
          </a:p>
          <a:p>
            <a:pPr marL="34528" indent="0">
              <a:buNone/>
              <a:defRPr/>
            </a:pPr>
            <a:r>
              <a:rPr lang="en-US" dirty="0"/>
              <a:t>			</a:t>
            </a:r>
            <a:r>
              <a:rPr lang="en-US" dirty="0" err="1"/>
              <a:t>scanf</a:t>
            </a:r>
            <a:r>
              <a:rPr lang="en-US" dirty="0"/>
              <a:t>(“%d”, </a:t>
            </a:r>
            <a:r>
              <a:rPr lang="en-US" dirty="0">
                <a:solidFill>
                  <a:srgbClr val="FF0000"/>
                </a:solidFill>
              </a:rPr>
              <a:t>&amp;</a:t>
            </a:r>
            <a:r>
              <a:rPr lang="en-US" dirty="0"/>
              <a:t>x);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2A45C4-77A5-4C56-9E60-B8135FBB524A}" type="slidenum">
              <a:rPr lang="en-US">
                <a:solidFill>
                  <a:schemeClr val="bg1"/>
                </a:solidFill>
              </a:rPr>
              <a:pPr eaLnBrk="1" hangingPunct="1"/>
              <a:t>86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ular Callout 4"/>
          <p:cNvSpPr/>
          <p:nvPr/>
        </p:nvSpPr>
        <p:spPr>
          <a:xfrm>
            <a:off x="4800600" y="1721931"/>
            <a:ext cx="2743200" cy="868869"/>
          </a:xfrm>
          <a:prstGeom prst="wedgeRectCallout">
            <a:avLst>
              <a:gd name="adj1" fmla="val -29688"/>
              <a:gd name="adj2" fmla="val 919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/>
              <a:t>Địa</a:t>
            </a:r>
            <a:r>
              <a:rPr lang="en-US" sz="2200" dirty="0"/>
              <a:t> </a:t>
            </a:r>
            <a:r>
              <a:rPr lang="en-US" sz="2200" dirty="0" err="1"/>
              <a:t>chỉ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endParaRPr lang="en-US" sz="2200" dirty="0"/>
          </a:p>
          <a:p>
            <a:pPr algn="ctr"/>
            <a:r>
              <a:rPr lang="en-US" sz="2200" dirty="0"/>
              <a:t>(</a:t>
            </a:r>
            <a:r>
              <a:rPr lang="en-US" sz="2200" dirty="0">
                <a:solidFill>
                  <a:srgbClr val="FF0000"/>
                </a:solidFill>
              </a:rPr>
              <a:t>&amp;</a:t>
            </a:r>
            <a:r>
              <a:rPr lang="en-US" sz="2200" dirty="0" err="1"/>
              <a:t>tên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470706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Chuỗi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dạng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2256"/>
              </p:ext>
            </p:extLst>
          </p:nvPr>
        </p:nvGraphicFramePr>
        <p:xfrm>
          <a:off x="533399" y="990600"/>
          <a:ext cx="8055371" cy="53329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733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9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53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91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138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Stt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Tên</a:t>
                      </a:r>
                      <a:r>
                        <a:rPr lang="en-US" sz="2400" baseline="0" dirty="0">
                          <a:effectLst/>
                        </a:rPr>
                        <a:t> </a:t>
                      </a:r>
                      <a:r>
                        <a:rPr lang="en-US" sz="2400" baseline="0" dirty="0" err="1">
                          <a:effectLst/>
                        </a:rPr>
                        <a:t>kiểu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Ý</a:t>
                      </a:r>
                      <a:r>
                        <a:rPr lang="en-US" sz="2400" baseline="0" dirty="0">
                          <a:effectLst/>
                        </a:rPr>
                        <a:t> </a:t>
                      </a:r>
                      <a:r>
                        <a:rPr lang="en-US" sz="2400" baseline="0" dirty="0" err="1">
                          <a:effectLst/>
                        </a:rPr>
                        <a:t>nghĩa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Chuỗi</a:t>
                      </a:r>
                      <a:r>
                        <a:rPr lang="en-US" sz="2400" baseline="0" dirty="0">
                          <a:effectLst/>
                        </a:rPr>
                        <a:t> </a:t>
                      </a:r>
                      <a:r>
                        <a:rPr lang="en-US" sz="2400" baseline="0" dirty="0" err="1">
                          <a:effectLst/>
                        </a:rPr>
                        <a:t>định</a:t>
                      </a:r>
                      <a:r>
                        <a:rPr lang="en-US" sz="2400" baseline="0" dirty="0">
                          <a:effectLst/>
                        </a:rPr>
                        <a:t> </a:t>
                      </a:r>
                      <a:r>
                        <a:rPr lang="en-US" sz="2400" baseline="0" dirty="0" err="1">
                          <a:effectLst/>
                        </a:rPr>
                        <a:t>dạng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721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Kiểu</a:t>
                      </a:r>
                      <a:r>
                        <a:rPr lang="en-US" sz="2400" baseline="0" dirty="0">
                          <a:effectLst/>
                        </a:rPr>
                        <a:t> </a:t>
                      </a:r>
                      <a:r>
                        <a:rPr lang="en-US" sz="2400" baseline="0" dirty="0" err="1">
                          <a:effectLst/>
                        </a:rPr>
                        <a:t>số</a:t>
                      </a:r>
                      <a:r>
                        <a:rPr lang="en-US" sz="2400" baseline="0" dirty="0">
                          <a:effectLst/>
                        </a:rPr>
                        <a:t> </a:t>
                      </a:r>
                      <a:r>
                        <a:rPr lang="en-US" sz="2400" baseline="0" dirty="0" err="1">
                          <a:effectLst/>
                        </a:rPr>
                        <a:t>thực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6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float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%f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6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2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double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%lf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6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3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long double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%lf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721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Kiểu</a:t>
                      </a:r>
                      <a:r>
                        <a:rPr lang="en-US" sz="2400" baseline="0" dirty="0">
                          <a:effectLst/>
                        </a:rPr>
                        <a:t> </a:t>
                      </a:r>
                      <a:r>
                        <a:rPr lang="en-US" sz="2400" baseline="0" dirty="0" err="1">
                          <a:effectLst/>
                        </a:rPr>
                        <a:t>số</a:t>
                      </a:r>
                      <a:r>
                        <a:rPr lang="en-US" sz="2400" baseline="0" dirty="0">
                          <a:effectLst/>
                        </a:rPr>
                        <a:t> </a:t>
                      </a:r>
                      <a:r>
                        <a:rPr lang="en-US" sz="2400" baseline="0" dirty="0" err="1">
                          <a:effectLst/>
                        </a:rPr>
                        <a:t>nguyên</a:t>
                      </a:r>
                      <a:r>
                        <a:rPr lang="en-US" sz="2400" baseline="0" dirty="0">
                          <a:effectLst/>
                        </a:rPr>
                        <a:t>/ </a:t>
                      </a:r>
                      <a:r>
                        <a:rPr lang="en-US" sz="2400" baseline="0" dirty="0" err="1">
                          <a:effectLst/>
                        </a:rPr>
                        <a:t>xâu</a:t>
                      </a:r>
                      <a:r>
                        <a:rPr lang="en-US" sz="2400" baseline="0" dirty="0">
                          <a:effectLst/>
                        </a:rPr>
                        <a:t> </a:t>
                      </a:r>
                      <a:r>
                        <a:rPr lang="en-US" sz="2400" baseline="0" dirty="0" err="1">
                          <a:effectLst/>
                        </a:rPr>
                        <a:t>ký</a:t>
                      </a:r>
                      <a:r>
                        <a:rPr lang="en-US" sz="2400" baseline="0" dirty="0">
                          <a:effectLst/>
                        </a:rPr>
                        <a:t> </a:t>
                      </a:r>
                      <a:r>
                        <a:rPr lang="en-US" sz="2400" baseline="0" dirty="0" err="1">
                          <a:effectLst/>
                        </a:rPr>
                        <a:t>tự</a:t>
                      </a: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65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ctr"/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char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Ký </a:t>
                      </a:r>
                      <a:r>
                        <a:rPr lang="en-US" sz="2400" dirty="0" err="1">
                          <a:effectLst/>
                        </a:rPr>
                        <a:t>tư</a:t>
                      </a:r>
                      <a:r>
                        <a:rPr lang="en-US" sz="2400" dirty="0">
                          <a:effectLst/>
                        </a:rPr>
                        <a:t>̣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%c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6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Số nguyên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%d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6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2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unsigned char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Số nguyên dương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%d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6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3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int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Số nguyên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%d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66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4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unsigned int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Số nguyên dương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%u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66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5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long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Số nguyên 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%ld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66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6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unsigned long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Sô</a:t>
                      </a:r>
                      <a:r>
                        <a:rPr lang="en-US" sz="2400" dirty="0">
                          <a:effectLst/>
                        </a:rPr>
                        <a:t>́ </a:t>
                      </a:r>
                      <a:r>
                        <a:rPr lang="en-US" sz="2400" dirty="0" err="1">
                          <a:effectLst/>
                        </a:rPr>
                        <a:t>nguyên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r>
                        <a:rPr lang="en-US" sz="2400" dirty="0" err="1">
                          <a:effectLst/>
                        </a:rPr>
                        <a:t>dương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%</a:t>
                      </a:r>
                      <a:r>
                        <a:rPr lang="en-US" sz="2400" dirty="0" err="1">
                          <a:effectLst/>
                        </a:rPr>
                        <a:t>lu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66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char *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Chuỗi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%s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7625" marR="27625" marT="6666" marB="6666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89EFEBB-BEE5-4A4C-A32A-E8B64CA9950E}" type="slidenum">
              <a:rPr lang="en-US">
                <a:solidFill>
                  <a:schemeClr val="bg1"/>
                </a:solidFill>
              </a:rPr>
              <a:pPr eaLnBrk="1" hangingPunct="1"/>
              <a:t>87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78129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6286500" cy="457200"/>
          </a:xfrm>
        </p:spPr>
        <p:txBody>
          <a:bodyPr>
            <a:normAutofit fontScale="90000"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biệt</a:t>
            </a:r>
            <a:r>
              <a:rPr lang="en-US" dirty="0"/>
              <a:t>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533400" y="1715691"/>
          <a:ext cx="8096250" cy="4578195"/>
        </p:xfrm>
        <a:graphic>
          <a:graphicData uri="http://schemas.openxmlformats.org/drawingml/2006/table">
            <a:tbl>
              <a:tblPr/>
              <a:tblGrid>
                <a:gridCol w="1274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26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98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7792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Ký</a:t>
                      </a: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tự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1431" marR="51431" marT="7145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Ý nghĩa</a:t>
                      </a:r>
                      <a:endParaRPr kumimoji="0" lang="en-US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1431" marR="51431" marT="714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Ví</a:t>
                      </a: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dụ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1295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\’</a:t>
                      </a:r>
                    </a:p>
                  </a:txBody>
                  <a:tcPr marL="51431" marR="51431" marT="7145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Xuất dấu nháy đơn</a:t>
                      </a:r>
                    </a:p>
                  </a:txBody>
                  <a:tcPr marL="51431" marR="51431" marT="714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printf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(“ \’ ”);</a:t>
                      </a:r>
                    </a:p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Kết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quả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:  ‘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1295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\”</a:t>
                      </a:r>
                    </a:p>
                  </a:txBody>
                  <a:tcPr marL="51431" marR="51431" marT="7145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Xuất dấu nháy đôi</a:t>
                      </a:r>
                    </a:p>
                  </a:txBody>
                  <a:tcPr marL="51431" marR="51431" marT="714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printf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 “ \” ”);</a:t>
                      </a:r>
                    </a:p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Kết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quả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:  “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8440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\\</a:t>
                      </a:r>
                    </a:p>
                  </a:txBody>
                  <a:tcPr marL="51431" marR="51431" marT="7145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Xuất dấu chéo ngược “\”</a:t>
                      </a:r>
                    </a:p>
                  </a:txBody>
                  <a:tcPr marL="51431" marR="51431" marT="714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printf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(“ \\ ”);</a:t>
                      </a:r>
                    </a:p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Kết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quả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:  \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1295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\0</a:t>
                      </a:r>
                    </a:p>
                  </a:txBody>
                  <a:tcPr marL="51431" marR="51431" marT="7145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Ký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tự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Null</a:t>
                      </a:r>
                    </a:p>
                  </a:txBody>
                  <a:tcPr marL="51431" marR="51431" marT="714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Dùng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để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gán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ký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tự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kết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thúc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của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chuỗi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7792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\a</a:t>
                      </a:r>
                    </a:p>
                  </a:txBody>
                  <a:tcPr marL="51431" marR="51431" marT="7145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Alert : Tiếng bip</a:t>
                      </a:r>
                    </a:p>
                  </a:txBody>
                  <a:tcPr marL="51431" marR="51431" marT="714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18363C-00A1-49BE-AF08-4936FC701D8E}" type="slidenum">
              <a:rPr lang="en-US">
                <a:solidFill>
                  <a:schemeClr val="bg1"/>
                </a:solidFill>
              </a:rPr>
              <a:pPr eaLnBrk="1" hangingPunct="1"/>
              <a:t>88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67255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103" y="381000"/>
            <a:ext cx="6515100" cy="457200"/>
          </a:xfrm>
        </p:spPr>
        <p:txBody>
          <a:bodyPr>
            <a:normAutofit fontScale="90000"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khiển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52400" y="1601943"/>
          <a:ext cx="8815186" cy="4563905"/>
        </p:xfrm>
        <a:graphic>
          <a:graphicData uri="http://schemas.openxmlformats.org/drawingml/2006/table">
            <a:tbl>
              <a:tblPr/>
              <a:tblGrid>
                <a:gridCol w="1413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6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757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7792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Ký</a:t>
                      </a: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tự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1435" marR="51435" marT="7145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Ý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nghĩa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1435" marR="51435" marT="714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Ví</a:t>
                      </a: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dụ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8440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\t</a:t>
                      </a:r>
                    </a:p>
                  </a:txBody>
                  <a:tcPr marL="51435" marR="51435" marT="7145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Tab vào một đoạn ký tự trắng</a:t>
                      </a:r>
                    </a:p>
                  </a:txBody>
                  <a:tcPr marL="51435" marR="51435" marT="714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printf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(("xyz\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tzyx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”);</a:t>
                      </a:r>
                    </a:p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Kết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quả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:  xyz    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zyx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1295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\b</a:t>
                      </a:r>
                    </a:p>
                  </a:txBody>
                  <a:tcPr marL="51435" marR="51435" marT="7145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Xuất lùi về sau</a:t>
                      </a:r>
                    </a:p>
                  </a:txBody>
                  <a:tcPr marL="51435" marR="51435" marT="714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printf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("xyz\t\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bzyx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”);</a:t>
                      </a:r>
                    </a:p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Kết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quả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: 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xyzzyx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1943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\n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hoặc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endl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1435" marR="51435" marT="7145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Xuống dòng</a:t>
                      </a:r>
                    </a:p>
                  </a:txBody>
                  <a:tcPr marL="51435" marR="51435" marT="714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printf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("xyz\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nzyx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”);</a:t>
                      </a:r>
                    </a:p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Kết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quả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:  xyz</a:t>
                      </a:r>
                    </a:p>
                    <a:p>
                      <a:pPr marL="862013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	    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zyx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1295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\r</a:t>
                      </a:r>
                    </a:p>
                  </a:txBody>
                  <a:tcPr marL="51435" marR="51435" marT="7145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Về đầu dòng</a:t>
                      </a:r>
                    </a:p>
                  </a:txBody>
                  <a:tcPr marL="51435" marR="51435" marT="714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printf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("xyz\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rzyx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”);</a:t>
                      </a:r>
                    </a:p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Kết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quả</a:t>
                      </a: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:  </a:t>
                      </a:r>
                      <a:r>
                        <a:rPr kumimoji="0" lang="en-US" sz="2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zyx</a:t>
                      </a:r>
                      <a:endParaRPr kumimoji="0" lang="en-US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CE28F53-E2AB-4D78-847C-279964124068}" type="slidenum">
              <a:rPr lang="en-US">
                <a:solidFill>
                  <a:schemeClr val="bg1"/>
                </a:solidFill>
              </a:rPr>
              <a:pPr eaLnBrk="1" hangingPunct="1"/>
              <a:t>89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595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“Hello World” </a:t>
            </a:r>
            <a:r>
              <a:rPr lang="en-US" dirty="0" err="1"/>
              <a:t>dùng</a:t>
            </a:r>
            <a:r>
              <a:rPr lang="en-US" dirty="0"/>
              <a:t> Dev-C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1828800"/>
            <a:ext cx="7924800" cy="129266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600" dirty="0" err="1"/>
              <a:t>Bước</a:t>
            </a:r>
            <a:r>
              <a:rPr lang="en-US" sz="2600" dirty="0"/>
              <a:t> 4. </a:t>
            </a:r>
            <a:r>
              <a:rPr lang="en-US" sz="2600" dirty="0" err="1"/>
              <a:t>Chọn</a:t>
            </a:r>
            <a:r>
              <a:rPr lang="en-US" sz="2600" dirty="0"/>
              <a:t> File\ Save </a:t>
            </a:r>
            <a:r>
              <a:rPr lang="en-US" sz="2600" dirty="0" err="1"/>
              <a:t>với</a:t>
            </a:r>
            <a:r>
              <a:rPr lang="en-US" sz="2600" dirty="0"/>
              <a:t> File Name </a:t>
            </a:r>
            <a:r>
              <a:rPr lang="en-US" sz="2600" dirty="0" err="1"/>
              <a:t>là</a:t>
            </a:r>
            <a:r>
              <a:rPr lang="en-US" sz="2600" dirty="0"/>
              <a:t> </a:t>
            </a:r>
            <a:r>
              <a:rPr lang="en-US" sz="2600" dirty="0" err="1"/>
              <a:t>ViDu</a:t>
            </a:r>
            <a:endParaRPr lang="en-US" sz="2600" dirty="0"/>
          </a:p>
          <a:p>
            <a:r>
              <a:rPr lang="en-US" sz="2600" dirty="0" err="1"/>
              <a:t>Bước</a:t>
            </a:r>
            <a:r>
              <a:rPr lang="en-US" sz="2600" dirty="0"/>
              <a:t> 5. </a:t>
            </a:r>
            <a:r>
              <a:rPr lang="en-US" sz="2600" dirty="0" err="1"/>
              <a:t>Chọn</a:t>
            </a:r>
            <a:r>
              <a:rPr lang="en-US" sz="2600" dirty="0"/>
              <a:t> Execute\ Compile </a:t>
            </a:r>
            <a:r>
              <a:rPr lang="en-US" sz="2600" dirty="0" err="1"/>
              <a:t>để</a:t>
            </a:r>
            <a:r>
              <a:rPr lang="en-US" sz="2600" dirty="0"/>
              <a:t> </a:t>
            </a:r>
            <a:r>
              <a:rPr lang="en-US" sz="2600" dirty="0" err="1"/>
              <a:t>biên</a:t>
            </a:r>
            <a:r>
              <a:rPr lang="en-US" sz="2600" dirty="0"/>
              <a:t> </a:t>
            </a:r>
            <a:r>
              <a:rPr lang="en-US" sz="2600" dirty="0" err="1"/>
              <a:t>dịch</a:t>
            </a:r>
            <a:r>
              <a:rPr lang="en-US" sz="2600" dirty="0"/>
              <a:t> </a:t>
            </a:r>
            <a:r>
              <a:rPr lang="en-US" sz="2600" dirty="0" err="1"/>
              <a:t>kiểm</a:t>
            </a:r>
            <a:r>
              <a:rPr lang="en-US" sz="2600" dirty="0"/>
              <a:t> </a:t>
            </a:r>
            <a:r>
              <a:rPr lang="en-US" sz="2600" dirty="0" err="1"/>
              <a:t>tra</a:t>
            </a:r>
            <a:r>
              <a:rPr lang="en-US" sz="2600" dirty="0"/>
              <a:t> </a:t>
            </a:r>
            <a:r>
              <a:rPr lang="en-US" sz="2600" dirty="0" err="1"/>
              <a:t>lỗi</a:t>
            </a:r>
            <a:r>
              <a:rPr lang="en-US" sz="2600" dirty="0"/>
              <a:t> </a:t>
            </a:r>
            <a:r>
              <a:rPr lang="en-US" sz="2600" dirty="0" err="1"/>
              <a:t>cú</a:t>
            </a:r>
            <a:r>
              <a:rPr lang="en-US" sz="2600" dirty="0"/>
              <a:t> </a:t>
            </a:r>
            <a:r>
              <a:rPr lang="en-US" sz="2600" dirty="0" err="1"/>
              <a:t>pháp</a:t>
            </a:r>
            <a:r>
              <a:rPr lang="en-US" sz="2600" dirty="0"/>
              <a:t>. Quan </a:t>
            </a:r>
            <a:r>
              <a:rPr lang="en-US" sz="2600" dirty="0" err="1"/>
              <a:t>sát</a:t>
            </a:r>
            <a:r>
              <a:rPr lang="en-US" sz="2600" dirty="0"/>
              <a:t> </a:t>
            </a:r>
            <a:r>
              <a:rPr lang="en-US" sz="2600" dirty="0" err="1"/>
              <a:t>của</a:t>
            </a:r>
            <a:r>
              <a:rPr lang="en-US" sz="2600" dirty="0"/>
              <a:t> </a:t>
            </a:r>
            <a:r>
              <a:rPr lang="en-US" sz="2600" dirty="0" err="1"/>
              <a:t>sổ</a:t>
            </a:r>
            <a:r>
              <a:rPr lang="en-US" sz="2600" dirty="0"/>
              <a:t> Compile log </a:t>
            </a:r>
            <a:r>
              <a:rPr lang="en-US" sz="2600" dirty="0" err="1"/>
              <a:t>phía</a:t>
            </a:r>
            <a:r>
              <a:rPr lang="en-US" sz="2600" dirty="0"/>
              <a:t> </a:t>
            </a:r>
            <a:r>
              <a:rPr lang="en-US" sz="2600" dirty="0" err="1"/>
              <a:t>dưới</a:t>
            </a:r>
            <a:r>
              <a:rPr lang="en-US" sz="2600" dirty="0"/>
              <a:t> </a:t>
            </a:r>
            <a:r>
              <a:rPr lang="en-US" sz="2600" dirty="0" err="1"/>
              <a:t>màn</a:t>
            </a:r>
            <a:r>
              <a:rPr lang="en-US" sz="2600" dirty="0"/>
              <a:t> </a:t>
            </a:r>
            <a:r>
              <a:rPr lang="en-US" sz="2600" dirty="0" err="1"/>
              <a:t>hình</a:t>
            </a:r>
            <a:endParaRPr lang="en-US" sz="2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42" y="3429000"/>
            <a:ext cx="8510716" cy="27622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6222429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077200" cy="761999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– </a:t>
            </a:r>
            <a:r>
              <a:rPr lang="en-US" dirty="0" err="1"/>
              <a:t>Cách</a:t>
            </a:r>
            <a:r>
              <a:rPr lang="en-US" dirty="0"/>
              <a:t> 1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400" y="610136"/>
            <a:ext cx="7696200" cy="624786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a, b, tong;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thuong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so nguyen a: 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&amp;a);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so nguyen b: 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&amp;b);</a:t>
            </a:r>
          </a:p>
          <a:p>
            <a:pPr lvl="1"/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tong = a + b;</a:t>
            </a:r>
          </a:p>
          <a:p>
            <a:pPr lvl="1"/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thuong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)a / b;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"Tong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+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a, b, tong);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"\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nThuong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: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%f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a, b,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thuong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0276621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762000"/>
            <a:ext cx="8001000" cy="563231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a, b;</a:t>
            </a:r>
          </a:p>
          <a:p>
            <a:pPr lvl="1"/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so nguyen a: 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&amp;a);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so nguyen b: 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&amp;b);</a:t>
            </a:r>
          </a:p>
          <a:p>
            <a:pPr lvl="1"/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"Tong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+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a, b, a + b);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"\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nThuong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: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%f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a, b, (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)a / b);</a:t>
            </a:r>
          </a:p>
          <a:p>
            <a:pPr lvl="1"/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077200" cy="838200"/>
          </a:xfrm>
        </p:spPr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– </a:t>
            </a:r>
            <a:r>
              <a:rPr lang="en-US" dirty="0" err="1"/>
              <a:t>Cách</a:t>
            </a:r>
            <a:r>
              <a:rPr lang="en-US" dirty="0"/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28080320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52600"/>
            <a:ext cx="7723584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05723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610600" cy="990600"/>
          </a:xfrm>
        </p:spPr>
        <p:txBody>
          <a:bodyPr/>
          <a:lstStyle/>
          <a:p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hiển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chia </a:t>
            </a:r>
            <a:r>
              <a:rPr lang="en-US" dirty="0" err="1"/>
              <a:t>gồm</a:t>
            </a:r>
            <a:r>
              <a:rPr lang="en-US" dirty="0"/>
              <a:t> 2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lẻ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55" y="1905000"/>
            <a:ext cx="8020645" cy="41148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47646" y="3048000"/>
            <a:ext cx="8382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12954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692288"/>
          </a:xfrm>
        </p:spPr>
        <p:txBody>
          <a:bodyPr/>
          <a:lstStyle/>
          <a:p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printf</a:t>
            </a:r>
            <a:r>
              <a:rPr lang="en-US" dirty="0"/>
              <a:t>()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768489"/>
            <a:ext cx="8229600" cy="563231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a, b;</a:t>
            </a:r>
          </a:p>
          <a:p>
            <a:pPr lvl="1"/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so nguyen a: 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&amp;a);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Nhap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vao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so nguyen b: 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scanf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"%d"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&amp;b);</a:t>
            </a:r>
          </a:p>
          <a:p>
            <a:pPr lvl="1"/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pt-BR" sz="2000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"Tong </a:t>
            </a:r>
            <a:r>
              <a:rPr lang="pt-BR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 + </a:t>
            </a:r>
            <a:r>
              <a:rPr lang="pt-BR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 = </a:t>
            </a:r>
            <a:r>
              <a:rPr lang="pt-BR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pt-BR" sz="20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pt-BR" sz="2000" dirty="0">
                <a:solidFill>
                  <a:srgbClr val="000000"/>
                </a:solidFill>
                <a:latin typeface="Consolas" panose="020B0609020204030204" pitchFamily="49" charset="0"/>
              </a:rPr>
              <a:t>, a, b, a + b);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Thuong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: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3CB371"/>
                </a:solidFill>
                <a:latin typeface="Consolas" panose="020B0609020204030204" pitchFamily="49" charset="0"/>
              </a:rPr>
              <a:t>%.2f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a, b, (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)a / b);</a:t>
            </a:r>
          </a:p>
          <a:p>
            <a:pPr lvl="1"/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Up Arrow 4"/>
          <p:cNvSpPr/>
          <p:nvPr/>
        </p:nvSpPr>
        <p:spPr>
          <a:xfrm>
            <a:off x="4648200" y="5105400"/>
            <a:ext cx="381000" cy="838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77854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áp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049216"/>
            <a:ext cx="6553200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it-IT" sz="2000" dirty="0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it-IT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it-IT" sz="2000" dirty="0">
                <a:solidFill>
                  <a:srgbClr val="A31515"/>
                </a:solidFill>
                <a:latin typeface="Consolas" panose="020B0609020204030204" pitchFamily="49" charset="0"/>
              </a:rPr>
              <a:t>"Thoi gian: </a:t>
            </a:r>
            <a:r>
              <a:rPr lang="it-IT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it-IT" sz="2000" dirty="0">
                <a:solidFill>
                  <a:srgbClr val="A31515"/>
                </a:solidFill>
                <a:latin typeface="Consolas" panose="020B0609020204030204" pitchFamily="49" charset="0"/>
              </a:rPr>
              <a:t>:</a:t>
            </a:r>
            <a:r>
              <a:rPr lang="it-IT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it-IT" sz="2000" dirty="0">
                <a:solidFill>
                  <a:srgbClr val="A31515"/>
                </a:solidFill>
                <a:latin typeface="Consolas" panose="020B0609020204030204" pitchFamily="49" charset="0"/>
              </a:rPr>
              <a:t>:</a:t>
            </a:r>
            <a:r>
              <a:rPr lang="it-IT" sz="2000" dirty="0">
                <a:solidFill>
                  <a:srgbClr val="3CB371"/>
                </a:solidFill>
                <a:latin typeface="Consolas" panose="020B0609020204030204" pitchFamily="49" charset="0"/>
              </a:rPr>
              <a:t>%d</a:t>
            </a:r>
            <a:r>
              <a:rPr lang="it-IT" sz="2000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it-IT" sz="2000" dirty="0">
                <a:solidFill>
                  <a:srgbClr val="000000"/>
                </a:solidFill>
                <a:latin typeface="Consolas" panose="020B0609020204030204" pitchFamily="49" charset="0"/>
              </a:rPr>
              <a:t>, 2, 5, 30);</a:t>
            </a:r>
          </a:p>
          <a:p>
            <a:pPr lvl="1"/>
            <a:r>
              <a:rPr lang="en-US" sz="2000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699021"/>
            <a:ext cx="4191000" cy="45839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7791" y="4855245"/>
            <a:ext cx="4159671" cy="40739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14300" y="4114800"/>
            <a:ext cx="6781800" cy="25853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stdio.h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conio.h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483D8B"/>
                </a:solidFill>
                <a:latin typeface="Consolas" panose="020B0609020204030204" pitchFamily="49" charset="0"/>
              </a:rPr>
              <a:t>main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printf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Thoi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gian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%02d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: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%02d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:</a:t>
            </a:r>
            <a:r>
              <a:rPr lang="en-US" dirty="0">
                <a:solidFill>
                  <a:srgbClr val="3CB371"/>
                </a:solidFill>
                <a:latin typeface="Consolas" panose="020B0609020204030204" pitchFamily="49" charset="0"/>
              </a:rPr>
              <a:t>%02d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\n"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2, 5, 30);</a:t>
            </a:r>
          </a:p>
          <a:p>
            <a:pPr lvl="1"/>
            <a:r>
              <a:rPr lang="en-US" dirty="0" err="1">
                <a:solidFill>
                  <a:srgbClr val="483D8B"/>
                </a:solidFill>
                <a:latin typeface="Consolas" panose="020B0609020204030204" pitchFamily="49" charset="0"/>
              </a:rPr>
              <a:t>getch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971800" y="5410200"/>
            <a:ext cx="1865991" cy="533400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61030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667826" y="1585009"/>
            <a:ext cx="7486650" cy="5143500"/>
          </a:xfrm>
        </p:spPr>
        <p:txBody>
          <a:bodyPr rtlCol="0">
            <a:normAutofit fontScale="77500" lnSpcReduction="20000"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in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mẫu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i="1" dirty="0"/>
              <a:t>*------------------------*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* Thong tin ca </a:t>
            </a:r>
            <a:r>
              <a:rPr lang="en-US" i="1" dirty="0" err="1"/>
              <a:t>nhan</a:t>
            </a:r>
            <a:r>
              <a:rPr lang="en-US" i="1" dirty="0"/>
              <a:t> *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*------------------------*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 Ho ten: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 Lop: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 Thong tin lien lac: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         - </a:t>
            </a:r>
            <a:r>
              <a:rPr lang="en-US" i="1" dirty="0" err="1"/>
              <a:t>Dia</a:t>
            </a:r>
            <a:r>
              <a:rPr lang="en-US" i="1" dirty="0"/>
              <a:t> chi:</a:t>
            </a:r>
            <a:endParaRPr lang="en-US" dirty="0"/>
          </a:p>
          <a:p>
            <a:pPr marL="0" indent="0">
              <a:buNone/>
            </a:pPr>
            <a:r>
              <a:rPr lang="en-US" i="1"/>
              <a:t> </a:t>
            </a:r>
            <a:r>
              <a:rPr lang="en-US" i="1" dirty="0"/>
              <a:t>        - So </a:t>
            </a:r>
            <a:r>
              <a:rPr lang="en-US" i="1" dirty="0" err="1"/>
              <a:t>dien</a:t>
            </a:r>
            <a:r>
              <a:rPr lang="en-US" i="1" dirty="0"/>
              <a:t> </a:t>
            </a:r>
            <a:r>
              <a:rPr lang="en-US" i="1" dirty="0" err="1"/>
              <a:t>thoai</a:t>
            </a:r>
            <a:r>
              <a:rPr lang="en-US" i="1" dirty="0"/>
              <a:t>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98860" y="1448087"/>
            <a:ext cx="584825" cy="27384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F606E96-857C-44CB-A8AC-537C35E02341}" type="slidenum">
              <a:rPr lang="en-US">
                <a:solidFill>
                  <a:schemeClr val="bg1"/>
                </a:solidFill>
              </a:rPr>
              <a:pPr eaLnBrk="1" hangingPunct="1"/>
              <a:t>96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543800" cy="742950"/>
          </a:xfrm>
        </p:spPr>
        <p:txBody>
          <a:bodyPr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410702205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6686550" cy="857250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533400" y="2057401"/>
            <a:ext cx="8096250" cy="3655219"/>
          </a:xfrm>
        </p:spPr>
        <p:txBody>
          <a:bodyPr rtlCol="0">
            <a:normAutofit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700" dirty="0" err="1"/>
              <a:t>Mỗi</a:t>
            </a:r>
            <a:r>
              <a:rPr lang="en-US" sz="2700" dirty="0"/>
              <a:t> </a:t>
            </a:r>
            <a:r>
              <a:rPr lang="en-US" sz="2700" dirty="0" err="1"/>
              <a:t>lệnh</a:t>
            </a:r>
            <a:r>
              <a:rPr lang="en-US" sz="2700" dirty="0"/>
              <a:t> </a:t>
            </a:r>
            <a:r>
              <a:rPr lang="en-US" sz="2700" dirty="0" err="1"/>
              <a:t>nằm</a:t>
            </a:r>
            <a:r>
              <a:rPr lang="en-US" sz="2700" dirty="0"/>
              <a:t> </a:t>
            </a:r>
            <a:r>
              <a:rPr lang="en-US" sz="2700" dirty="0" err="1"/>
              <a:t>trên</a:t>
            </a:r>
            <a:r>
              <a:rPr lang="en-US" sz="2700" dirty="0"/>
              <a:t> </a:t>
            </a:r>
            <a:r>
              <a:rPr lang="en-US" sz="2700" dirty="0" err="1"/>
              <a:t>một</a:t>
            </a:r>
            <a:r>
              <a:rPr lang="en-US" sz="2700" dirty="0"/>
              <a:t> </a:t>
            </a:r>
            <a:r>
              <a:rPr lang="en-US" sz="2700" dirty="0" err="1"/>
              <a:t>dòng</a:t>
            </a:r>
            <a:r>
              <a:rPr lang="en-US" sz="2700" dirty="0"/>
              <a:t>. </a:t>
            </a:r>
            <a:r>
              <a:rPr lang="en-US" sz="2700" dirty="0" err="1"/>
              <a:t>Cuối</a:t>
            </a:r>
            <a:r>
              <a:rPr lang="en-US" sz="2700" dirty="0"/>
              <a:t> </a:t>
            </a:r>
            <a:r>
              <a:rPr lang="en-US" sz="2700" dirty="0" err="1"/>
              <a:t>dòng</a:t>
            </a:r>
            <a:r>
              <a:rPr lang="en-US" sz="2700" dirty="0"/>
              <a:t> </a:t>
            </a:r>
            <a:r>
              <a:rPr lang="en-US" sz="2700" dirty="0" err="1"/>
              <a:t>lệnh</a:t>
            </a:r>
            <a:r>
              <a:rPr lang="en-US" sz="2700" dirty="0"/>
              <a:t> </a:t>
            </a:r>
            <a:r>
              <a:rPr lang="en-US" sz="2700" dirty="0">
                <a:solidFill>
                  <a:srgbClr val="FF0000"/>
                </a:solidFill>
              </a:rPr>
              <a:t>PHẢI</a:t>
            </a:r>
            <a:r>
              <a:rPr lang="en-US" sz="2700" dirty="0"/>
              <a:t> </a:t>
            </a:r>
            <a:r>
              <a:rPr lang="en-US" sz="2700" dirty="0" err="1"/>
              <a:t>có</a:t>
            </a:r>
            <a:r>
              <a:rPr lang="en-US" sz="2700" dirty="0"/>
              <a:t> </a:t>
            </a:r>
            <a:r>
              <a:rPr lang="en-US" sz="2700" dirty="0" err="1"/>
              <a:t>dấu</a:t>
            </a:r>
            <a:r>
              <a:rPr lang="en-US" sz="2700" dirty="0"/>
              <a:t> </a:t>
            </a:r>
            <a:r>
              <a:rPr lang="en-US" sz="2700" dirty="0" err="1"/>
              <a:t>chấm</a:t>
            </a:r>
            <a:r>
              <a:rPr lang="en-US" sz="2700" dirty="0"/>
              <a:t> </a:t>
            </a:r>
            <a:r>
              <a:rPr lang="en-US" sz="2700" dirty="0" err="1"/>
              <a:t>phẩy</a:t>
            </a:r>
            <a:r>
              <a:rPr lang="en-US" sz="2700" dirty="0"/>
              <a:t> (;)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700" dirty="0" err="1"/>
              <a:t>Lệnh</a:t>
            </a:r>
            <a:r>
              <a:rPr lang="en-US" sz="2700" dirty="0"/>
              <a:t> </a:t>
            </a:r>
            <a:r>
              <a:rPr lang="en-US" sz="2700" dirty="0" err="1"/>
              <a:t>quá</a:t>
            </a:r>
            <a:r>
              <a:rPr lang="en-US" sz="2700" dirty="0"/>
              <a:t> </a:t>
            </a:r>
            <a:r>
              <a:rPr lang="en-US" sz="2700" dirty="0" err="1"/>
              <a:t>dài</a:t>
            </a:r>
            <a:r>
              <a:rPr lang="en-US" sz="2700" dirty="0"/>
              <a:t> </a:t>
            </a:r>
            <a:r>
              <a:rPr lang="en-US" sz="2700" dirty="0" err="1"/>
              <a:t>có</a:t>
            </a:r>
            <a:r>
              <a:rPr lang="en-US" sz="2700" dirty="0"/>
              <a:t> </a:t>
            </a:r>
            <a:r>
              <a:rPr lang="en-US" sz="2700" dirty="0" err="1"/>
              <a:t>thể</a:t>
            </a:r>
            <a:r>
              <a:rPr lang="en-US" sz="2700" dirty="0"/>
              <a:t> </a:t>
            </a:r>
            <a:r>
              <a:rPr lang="en-US" sz="2700" dirty="0" err="1"/>
              <a:t>được</a:t>
            </a:r>
            <a:r>
              <a:rPr lang="en-US" sz="2700" dirty="0"/>
              <a:t> </a:t>
            </a:r>
            <a:r>
              <a:rPr lang="en-US" sz="2700" dirty="0" err="1"/>
              <a:t>viết</a:t>
            </a:r>
            <a:r>
              <a:rPr lang="en-US" sz="2700" dirty="0"/>
              <a:t> </a:t>
            </a:r>
            <a:r>
              <a:rPr lang="en-US" sz="2700" dirty="0" err="1"/>
              <a:t>thành</a:t>
            </a:r>
            <a:r>
              <a:rPr lang="en-US" sz="2700" dirty="0"/>
              <a:t> </a:t>
            </a:r>
            <a:r>
              <a:rPr lang="en-US" sz="2700" dirty="0" err="1"/>
              <a:t>nhiều</a:t>
            </a:r>
            <a:r>
              <a:rPr lang="en-US" sz="2700" dirty="0"/>
              <a:t> </a:t>
            </a:r>
            <a:r>
              <a:rPr lang="en-US" sz="2700" dirty="0" err="1"/>
              <a:t>dòng</a:t>
            </a:r>
            <a:r>
              <a:rPr lang="en-US" sz="2700" dirty="0"/>
              <a:t> </a:t>
            </a:r>
            <a:r>
              <a:rPr lang="en-US" sz="2700" dirty="0" err="1"/>
              <a:t>sao</a:t>
            </a:r>
            <a:r>
              <a:rPr lang="en-US" sz="2700" dirty="0"/>
              <a:t> </a:t>
            </a:r>
            <a:r>
              <a:rPr lang="en-US" sz="2700" dirty="0" err="1"/>
              <a:t>cho</a:t>
            </a:r>
            <a:r>
              <a:rPr lang="en-US" sz="2700" dirty="0"/>
              <a:t> </a:t>
            </a:r>
            <a:r>
              <a:rPr lang="en-US" sz="2700" dirty="0" err="1"/>
              <a:t>mỗi</a:t>
            </a:r>
            <a:r>
              <a:rPr lang="en-US" sz="2700" dirty="0"/>
              <a:t> </a:t>
            </a:r>
            <a:r>
              <a:rPr lang="en-US" sz="2700" dirty="0" err="1"/>
              <a:t>lệnh</a:t>
            </a:r>
            <a:r>
              <a:rPr lang="en-US" sz="2700" dirty="0"/>
              <a:t> </a:t>
            </a:r>
            <a:r>
              <a:rPr lang="en-US" sz="2700" dirty="0" err="1"/>
              <a:t>phải</a:t>
            </a:r>
            <a:r>
              <a:rPr lang="en-US" sz="2700" dirty="0"/>
              <a:t> </a:t>
            </a:r>
            <a:r>
              <a:rPr lang="en-US" sz="2700" dirty="0" err="1"/>
              <a:t>được</a:t>
            </a:r>
            <a:r>
              <a:rPr lang="en-US" sz="2700" dirty="0"/>
              <a:t> </a:t>
            </a:r>
            <a:r>
              <a:rPr lang="en-US" sz="2700" dirty="0" err="1"/>
              <a:t>quan</a:t>
            </a:r>
            <a:r>
              <a:rPr lang="en-US" sz="2700" dirty="0"/>
              <a:t> </a:t>
            </a:r>
            <a:r>
              <a:rPr lang="en-US" sz="2700" dirty="0" err="1"/>
              <a:t>sát</a:t>
            </a:r>
            <a:r>
              <a:rPr lang="en-US" sz="2700" dirty="0"/>
              <a:t> </a:t>
            </a:r>
            <a:r>
              <a:rPr lang="en-US" sz="2700" dirty="0" err="1"/>
              <a:t>trọn</a:t>
            </a:r>
            <a:r>
              <a:rPr lang="en-US" sz="2700" dirty="0"/>
              <a:t> </a:t>
            </a:r>
            <a:r>
              <a:rPr lang="en-US" sz="2700" dirty="0" err="1"/>
              <a:t>vẹn</a:t>
            </a:r>
            <a:r>
              <a:rPr lang="en-US" sz="2700" dirty="0"/>
              <a:t> </a:t>
            </a:r>
            <a:r>
              <a:rPr lang="en-US" sz="2700" dirty="0" err="1"/>
              <a:t>trong</a:t>
            </a:r>
            <a:r>
              <a:rPr lang="en-US" sz="2700" dirty="0"/>
              <a:t> </a:t>
            </a:r>
            <a:r>
              <a:rPr lang="en-US" sz="2700" dirty="0" err="1"/>
              <a:t>pham</a:t>
            </a:r>
            <a:r>
              <a:rPr lang="en-US" sz="2700" dirty="0"/>
              <a:t> vi </a:t>
            </a:r>
            <a:r>
              <a:rPr lang="en-US" sz="2700" dirty="0" err="1"/>
              <a:t>cửa</a:t>
            </a:r>
            <a:r>
              <a:rPr lang="en-US" sz="2700" dirty="0"/>
              <a:t> </a:t>
            </a:r>
            <a:r>
              <a:rPr lang="en-US" sz="2700" dirty="0" err="1"/>
              <a:t>sổ</a:t>
            </a:r>
            <a:r>
              <a:rPr lang="en-US" sz="2700" dirty="0"/>
              <a:t> </a:t>
            </a:r>
            <a:r>
              <a:rPr lang="en-US" sz="2700" dirty="0" err="1"/>
              <a:t>lệnh</a:t>
            </a:r>
            <a:endParaRPr lang="en-US" sz="2700" dirty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98860" y="1448087"/>
            <a:ext cx="584825" cy="27384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FFC0A05-0EC3-4103-9902-6602E53254E2}" type="slidenum">
              <a:rPr lang="en-US">
                <a:solidFill>
                  <a:schemeClr val="bg1"/>
                </a:solidFill>
              </a:rPr>
              <a:pPr eaLnBrk="1" hangingPunct="1"/>
              <a:t>97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92131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549" y="304800"/>
            <a:ext cx="6743700" cy="742950"/>
          </a:xfrm>
        </p:spPr>
        <p:txBody>
          <a:bodyPr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sz="3300" dirty="0" err="1"/>
              <a:t>Cách</a:t>
            </a:r>
            <a:r>
              <a:rPr lang="en-US" sz="3300" dirty="0"/>
              <a:t> </a:t>
            </a:r>
            <a:r>
              <a:rPr lang="en-US" sz="3300" dirty="0" err="1"/>
              <a:t>trình</a:t>
            </a:r>
            <a:r>
              <a:rPr lang="en-US" sz="3300" dirty="0"/>
              <a:t> </a:t>
            </a:r>
            <a:r>
              <a:rPr lang="en-US" sz="3300" dirty="0" err="1"/>
              <a:t>bày</a:t>
            </a:r>
            <a:r>
              <a:rPr lang="en-US" sz="3300" dirty="0"/>
              <a:t> </a:t>
            </a:r>
            <a:r>
              <a:rPr lang="en-US" sz="3300" dirty="0" err="1"/>
              <a:t>chương</a:t>
            </a:r>
            <a:r>
              <a:rPr lang="en-US" sz="3300" dirty="0"/>
              <a:t> </a:t>
            </a:r>
            <a:r>
              <a:rPr lang="en-US" sz="3300" dirty="0" err="1"/>
              <a:t>trình</a:t>
            </a:r>
            <a:r>
              <a:rPr lang="en-US" sz="3300" dirty="0"/>
              <a:t> (</a:t>
            </a:r>
            <a:r>
              <a:rPr lang="en-US" sz="3300" dirty="0" err="1"/>
              <a:t>tt</a:t>
            </a:r>
            <a:r>
              <a:rPr lang="en-US" sz="3300" dirty="0"/>
              <a:t>)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679549" y="2171701"/>
            <a:ext cx="8007251" cy="4381499"/>
          </a:xfrm>
        </p:spPr>
        <p:txBody>
          <a:bodyPr rtlCol="0">
            <a:normAutofit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700" dirty="0" err="1"/>
              <a:t>Không</a:t>
            </a:r>
            <a:r>
              <a:rPr lang="en-US" sz="2700" dirty="0"/>
              <a:t> </a:t>
            </a:r>
            <a:r>
              <a:rPr lang="en-US" sz="2700" dirty="0" err="1"/>
              <a:t>nên</a:t>
            </a:r>
            <a:r>
              <a:rPr lang="en-US" sz="2700" dirty="0"/>
              <a:t> </a:t>
            </a:r>
            <a:r>
              <a:rPr lang="en-US" sz="2700" dirty="0" err="1"/>
              <a:t>đặt</a:t>
            </a:r>
            <a:r>
              <a:rPr lang="en-US" sz="2700" dirty="0"/>
              <a:t> </a:t>
            </a:r>
            <a:r>
              <a:rPr lang="en-US" sz="2700" dirty="0" err="1"/>
              <a:t>nhiều</a:t>
            </a:r>
            <a:r>
              <a:rPr lang="en-US" sz="2700" dirty="0"/>
              <a:t> </a:t>
            </a:r>
            <a:r>
              <a:rPr lang="en-US" sz="2700" dirty="0" err="1"/>
              <a:t>lệnh</a:t>
            </a:r>
            <a:r>
              <a:rPr lang="en-US" sz="2700" dirty="0"/>
              <a:t> </a:t>
            </a:r>
            <a:r>
              <a:rPr lang="en-US" sz="2700" dirty="0" err="1"/>
              <a:t>trên</a:t>
            </a:r>
            <a:r>
              <a:rPr lang="en-US" sz="2700" dirty="0"/>
              <a:t> </a:t>
            </a:r>
            <a:r>
              <a:rPr lang="en-US" sz="2700" dirty="0" err="1"/>
              <a:t>cùng</a:t>
            </a:r>
            <a:r>
              <a:rPr lang="en-US" sz="2700" dirty="0"/>
              <a:t> </a:t>
            </a:r>
            <a:r>
              <a:rPr lang="en-US" sz="2700" dirty="0" err="1"/>
              <a:t>một</a:t>
            </a:r>
            <a:r>
              <a:rPr lang="en-US" sz="2700" dirty="0"/>
              <a:t> </a:t>
            </a:r>
            <a:r>
              <a:rPr lang="en-US" sz="2700" dirty="0" err="1"/>
              <a:t>dòng</a:t>
            </a:r>
            <a:r>
              <a:rPr lang="en-US" sz="2700" dirty="0"/>
              <a:t>, </a:t>
            </a:r>
            <a:r>
              <a:rPr lang="en-US" sz="2700" dirty="0" err="1"/>
              <a:t>ngay</a:t>
            </a:r>
            <a:r>
              <a:rPr lang="en-US" sz="2700" dirty="0"/>
              <a:t> </a:t>
            </a:r>
            <a:r>
              <a:rPr lang="en-US" sz="2700" dirty="0" err="1"/>
              <a:t>cả</a:t>
            </a:r>
            <a:r>
              <a:rPr lang="en-US" sz="2700" dirty="0"/>
              <a:t> </a:t>
            </a:r>
            <a:r>
              <a:rPr lang="en-US" sz="2700" dirty="0" err="1"/>
              <a:t>các</a:t>
            </a:r>
            <a:r>
              <a:rPr lang="en-US" sz="2700" dirty="0"/>
              <a:t> </a:t>
            </a:r>
            <a:r>
              <a:rPr lang="en-US" sz="2700" dirty="0" err="1"/>
              <a:t>khai</a:t>
            </a:r>
            <a:r>
              <a:rPr lang="en-US" sz="2700" dirty="0"/>
              <a:t> </a:t>
            </a:r>
            <a:r>
              <a:rPr lang="en-US" sz="2700" dirty="0" err="1"/>
              <a:t>báo</a:t>
            </a:r>
            <a:r>
              <a:rPr lang="en-US" sz="2700" dirty="0"/>
              <a:t> </a:t>
            </a:r>
            <a:r>
              <a:rPr lang="en-US" sz="2700" dirty="0" err="1"/>
              <a:t>biến</a:t>
            </a:r>
            <a:r>
              <a:rPr lang="en-US" sz="2700" dirty="0"/>
              <a:t>, </a:t>
            </a:r>
            <a:r>
              <a:rPr lang="en-US" sz="2700" dirty="0" err="1"/>
              <a:t>nếu</a:t>
            </a:r>
            <a:r>
              <a:rPr lang="en-US" sz="2700" dirty="0"/>
              <a:t> </a:t>
            </a:r>
            <a:r>
              <a:rPr lang="en-US" sz="2700" dirty="0" err="1"/>
              <a:t>các</a:t>
            </a:r>
            <a:r>
              <a:rPr lang="en-US" sz="2700" dirty="0"/>
              <a:t> </a:t>
            </a:r>
            <a:r>
              <a:rPr lang="en-US" sz="2700" dirty="0" err="1"/>
              <a:t>biến</a:t>
            </a:r>
            <a:r>
              <a:rPr lang="en-US" sz="2700" dirty="0"/>
              <a:t> </a:t>
            </a:r>
            <a:r>
              <a:rPr lang="en-US" sz="2700" dirty="0" err="1"/>
              <a:t>có</a:t>
            </a:r>
            <a:r>
              <a:rPr lang="en-US" sz="2700" dirty="0"/>
              <a:t> </a:t>
            </a:r>
            <a:r>
              <a:rPr lang="en-US" sz="2700" dirty="0" err="1"/>
              <a:t>khác</a:t>
            </a:r>
            <a:r>
              <a:rPr lang="en-US" sz="2700" dirty="0"/>
              <a:t> </a:t>
            </a:r>
            <a:r>
              <a:rPr lang="en-US" sz="2700" dirty="0" err="1"/>
              <a:t>kiểu</a:t>
            </a:r>
            <a:r>
              <a:rPr lang="en-US" sz="2700" dirty="0"/>
              <a:t> </a:t>
            </a:r>
            <a:r>
              <a:rPr lang="en-US" sz="2700" dirty="0" err="1"/>
              <a:t>cũng</a:t>
            </a:r>
            <a:r>
              <a:rPr lang="en-US" sz="2700" dirty="0"/>
              <a:t> </a:t>
            </a:r>
            <a:r>
              <a:rPr lang="en-US" sz="2700" dirty="0" err="1"/>
              <a:t>nên</a:t>
            </a:r>
            <a:r>
              <a:rPr lang="en-US" sz="2700" dirty="0"/>
              <a:t> </a:t>
            </a:r>
            <a:r>
              <a:rPr lang="en-US" sz="2700" dirty="0" err="1"/>
              <a:t>đặt</a:t>
            </a:r>
            <a:r>
              <a:rPr lang="en-US" sz="2700" dirty="0"/>
              <a:t> </a:t>
            </a:r>
            <a:r>
              <a:rPr lang="en-US" sz="2700" dirty="0" err="1"/>
              <a:t>trên</a:t>
            </a:r>
            <a:r>
              <a:rPr lang="en-US" sz="2700" dirty="0"/>
              <a:t> </a:t>
            </a:r>
            <a:r>
              <a:rPr lang="en-US" sz="2700" dirty="0" err="1"/>
              <a:t>các</a:t>
            </a:r>
            <a:r>
              <a:rPr lang="en-US" sz="2700" dirty="0"/>
              <a:t> </a:t>
            </a:r>
            <a:r>
              <a:rPr lang="en-US" sz="2700" dirty="0" err="1"/>
              <a:t>dòng</a:t>
            </a:r>
            <a:r>
              <a:rPr lang="en-US" sz="2700" dirty="0"/>
              <a:t> </a:t>
            </a:r>
            <a:r>
              <a:rPr lang="en-US" sz="2700" dirty="0" err="1"/>
              <a:t>khác</a:t>
            </a:r>
            <a:r>
              <a:rPr lang="en-US" sz="2700" dirty="0"/>
              <a:t> </a:t>
            </a:r>
            <a:r>
              <a:rPr lang="en-US" sz="2700" dirty="0" err="1"/>
              <a:t>nhau</a:t>
            </a:r>
            <a:r>
              <a:rPr lang="en-US" sz="2700" dirty="0"/>
              <a:t>.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700" dirty="0" err="1"/>
              <a:t>Có</a:t>
            </a:r>
            <a:r>
              <a:rPr lang="en-US" sz="2700" dirty="0"/>
              <a:t> </a:t>
            </a:r>
            <a:r>
              <a:rPr lang="en-US" sz="2700" dirty="0" err="1"/>
              <a:t>các</a:t>
            </a:r>
            <a:r>
              <a:rPr lang="en-US" sz="2700" dirty="0"/>
              <a:t> </a:t>
            </a:r>
            <a:r>
              <a:rPr lang="en-US" sz="2700" dirty="0" err="1"/>
              <a:t>chú</a:t>
            </a:r>
            <a:r>
              <a:rPr lang="en-US" sz="2700" dirty="0"/>
              <a:t> </a:t>
            </a:r>
            <a:r>
              <a:rPr lang="en-US" sz="2700" dirty="0" err="1"/>
              <a:t>thích</a:t>
            </a:r>
            <a:r>
              <a:rPr lang="en-US" sz="2700" dirty="0"/>
              <a:t>, </a:t>
            </a:r>
            <a:r>
              <a:rPr lang="en-US" sz="2700" dirty="0" err="1"/>
              <a:t>ghi</a:t>
            </a:r>
            <a:r>
              <a:rPr lang="en-US" sz="2700" dirty="0"/>
              <a:t> </a:t>
            </a:r>
            <a:r>
              <a:rPr lang="en-US" sz="2700" dirty="0" err="1"/>
              <a:t>chú</a:t>
            </a:r>
            <a:r>
              <a:rPr lang="en-US" sz="2700" dirty="0"/>
              <a:t> </a:t>
            </a:r>
            <a:r>
              <a:rPr lang="en-US" sz="2700" dirty="0" err="1"/>
              <a:t>đầy</a:t>
            </a:r>
            <a:r>
              <a:rPr lang="en-US" sz="2700" dirty="0"/>
              <a:t> </a:t>
            </a:r>
            <a:r>
              <a:rPr lang="en-US" sz="2700" dirty="0" err="1"/>
              <a:t>đủ</a:t>
            </a:r>
            <a:endParaRPr lang="en-US" sz="2700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700" dirty="0" err="1"/>
              <a:t>Chương</a:t>
            </a:r>
            <a:r>
              <a:rPr lang="en-US" sz="2700" dirty="0"/>
              <a:t> </a:t>
            </a:r>
            <a:r>
              <a:rPr lang="en-US" sz="2700" dirty="0" err="1"/>
              <a:t>trình</a:t>
            </a:r>
            <a:r>
              <a:rPr lang="en-US" sz="2700" dirty="0"/>
              <a:t> </a:t>
            </a:r>
            <a:r>
              <a:rPr lang="en-US" sz="2700" dirty="0" err="1"/>
              <a:t>phân</a:t>
            </a:r>
            <a:r>
              <a:rPr lang="en-US" sz="2700" dirty="0"/>
              <a:t> </a:t>
            </a:r>
            <a:r>
              <a:rPr lang="en-US" sz="2700" dirty="0" err="1"/>
              <a:t>cấp</a:t>
            </a:r>
            <a:r>
              <a:rPr lang="en-US" sz="2700" dirty="0"/>
              <a:t> </a:t>
            </a:r>
            <a:r>
              <a:rPr lang="en-US" sz="2700" dirty="0" err="1"/>
              <a:t>các</a:t>
            </a:r>
            <a:r>
              <a:rPr lang="en-US" sz="2700" dirty="0"/>
              <a:t> </a:t>
            </a:r>
            <a:r>
              <a:rPr lang="en-US" sz="2700" dirty="0" err="1"/>
              <a:t>khối</a:t>
            </a:r>
            <a:r>
              <a:rPr lang="en-US" sz="2700" dirty="0"/>
              <a:t> </a:t>
            </a:r>
            <a:r>
              <a:rPr lang="en-US" sz="2700" dirty="0" err="1"/>
              <a:t>lệnh</a:t>
            </a:r>
            <a:r>
              <a:rPr lang="en-US" sz="2700" dirty="0"/>
              <a:t> con </a:t>
            </a:r>
            <a:r>
              <a:rPr lang="en-US" sz="2700" dirty="0" err="1"/>
              <a:t>theo</a:t>
            </a:r>
            <a:r>
              <a:rPr lang="en-US" sz="2700" dirty="0"/>
              <a:t> </a:t>
            </a:r>
            <a:r>
              <a:rPr lang="en-US" sz="2700" dirty="0" err="1"/>
              <a:t>từng</a:t>
            </a:r>
            <a:r>
              <a:rPr lang="en-US" sz="2700" dirty="0"/>
              <a:t> </a:t>
            </a:r>
            <a:r>
              <a:rPr lang="en-US" sz="2700" dirty="0" err="1"/>
              <a:t>cột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87323731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153401" cy="4495800"/>
          </a:xfrm>
        </p:spPr>
        <p:txBody>
          <a:bodyPr rtlCol="0">
            <a:noAutofit/>
          </a:bodyPr>
          <a:lstStyle/>
          <a:p>
            <a:pPr marL="548640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giờ</a:t>
            </a:r>
            <a:r>
              <a:rPr lang="en-US" dirty="0"/>
              <a:t> </a:t>
            </a:r>
            <a:r>
              <a:rPr lang="en-US" dirty="0" err="1"/>
              <a:t>phút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giây</a:t>
            </a:r>
            <a:r>
              <a:rPr lang="en-US" dirty="0"/>
              <a:t>,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giây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endParaRPr lang="en-US" dirty="0"/>
          </a:p>
          <a:p>
            <a:pPr marL="548640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3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a, b </a:t>
            </a:r>
            <a:r>
              <a:rPr lang="en-US" dirty="0" err="1"/>
              <a:t>và</a:t>
            </a:r>
            <a:r>
              <a:rPr lang="en-US" dirty="0"/>
              <a:t> c,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bình</a:t>
            </a:r>
            <a:r>
              <a:rPr lang="en-US" dirty="0"/>
              <a:t> </a:t>
            </a:r>
            <a:r>
              <a:rPr lang="en-US" dirty="0" err="1"/>
              <a:t>cộng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3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endParaRPr lang="en-US" dirty="0"/>
          </a:p>
          <a:p>
            <a:pPr marL="548640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1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dương</a:t>
            </a:r>
            <a:r>
              <a:rPr lang="en-US" dirty="0"/>
              <a:t> n </a:t>
            </a:r>
            <a:r>
              <a:rPr lang="en-US" dirty="0" err="1"/>
              <a:t>gồm</a:t>
            </a:r>
            <a:r>
              <a:rPr lang="en-US" dirty="0"/>
              <a:t> 3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, </a:t>
            </a:r>
            <a:r>
              <a:rPr lang="en-US" dirty="0" err="1"/>
              <a:t>hãy</a:t>
            </a:r>
            <a:r>
              <a:rPr lang="en-US" dirty="0"/>
              <a:t> in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ở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trăm</a:t>
            </a:r>
            <a:r>
              <a:rPr lang="en-US" dirty="0"/>
              <a:t>,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chục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endParaRPr lang="en-US" dirty="0"/>
          </a:p>
          <a:p>
            <a:pPr marL="548640" indent="-514350" algn="just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2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x </a:t>
            </a:r>
            <a:r>
              <a:rPr lang="en-US" dirty="0" err="1"/>
              <a:t>và</a:t>
            </a:r>
            <a:r>
              <a:rPr lang="en-US" dirty="0"/>
              <a:t> y, in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(</a:t>
            </a:r>
            <a:r>
              <a:rPr lang="en-US" i="1" dirty="0" err="1"/>
              <a:t>nếu</a:t>
            </a:r>
            <a:r>
              <a:rPr lang="en-US" i="1" dirty="0"/>
              <a:t> x = y </a:t>
            </a:r>
            <a:r>
              <a:rPr lang="en-US" i="1" dirty="0" err="1"/>
              <a:t>thì</a:t>
            </a:r>
            <a:r>
              <a:rPr lang="en-US" i="1" dirty="0"/>
              <a:t> </a:t>
            </a:r>
            <a:r>
              <a:rPr lang="en-US" i="1" dirty="0" err="1"/>
              <a:t>xuất</a:t>
            </a:r>
            <a:r>
              <a:rPr lang="en-US" i="1" dirty="0"/>
              <a:t> </a:t>
            </a:r>
            <a:r>
              <a:rPr lang="en-US" i="1" dirty="0" err="1"/>
              <a:t>giá</a:t>
            </a:r>
            <a:r>
              <a:rPr lang="en-US" i="1" dirty="0"/>
              <a:t> </a:t>
            </a:r>
            <a:r>
              <a:rPr lang="en-US" i="1" dirty="0" err="1"/>
              <a:t>trị</a:t>
            </a:r>
            <a:r>
              <a:rPr lang="en-US" i="1" dirty="0"/>
              <a:t> x</a:t>
            </a:r>
            <a:r>
              <a:rPr lang="en-US" dirty="0"/>
              <a:t>)</a:t>
            </a:r>
          </a:p>
        </p:txBody>
      </p:sp>
      <p:sp>
        <p:nvSpPr>
          <p:cNvPr id="48132" name="Rectangle 2"/>
          <p:cNvSpPr>
            <a:spLocks noChangeArrowheads="1"/>
          </p:cNvSpPr>
          <p:nvPr/>
        </p:nvSpPr>
        <p:spPr bwMode="auto">
          <a:xfrm>
            <a:off x="1143001" y="707209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sz="135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543800" cy="742950"/>
          </a:xfrm>
        </p:spPr>
        <p:txBody>
          <a:bodyPr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2 –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sau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199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1948</TotalTime>
  <Words>5347</Words>
  <Application>Microsoft Office PowerPoint</Application>
  <PresentationFormat>On-screen Show (4:3)</PresentationFormat>
  <Paragraphs>936</Paragraphs>
  <Slides>104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104</vt:i4>
      </vt:variant>
    </vt:vector>
  </HeadingPairs>
  <TitlesOfParts>
    <vt:vector size="114" baseType="lpstr">
      <vt:lpstr>Arial</vt:lpstr>
      <vt:lpstr>Calibri</vt:lpstr>
      <vt:lpstr>Calibri Light</vt:lpstr>
      <vt:lpstr>Consolas</vt:lpstr>
      <vt:lpstr>Tahoma</vt:lpstr>
      <vt:lpstr>Times New Roman</vt:lpstr>
      <vt:lpstr>Wingdings</vt:lpstr>
      <vt:lpstr>Wingdings 3</vt:lpstr>
      <vt:lpstr>Office Theme</vt:lpstr>
      <vt:lpstr>Equation</vt:lpstr>
      <vt:lpstr>Lập trình C Bài 2. Giới thiệu ngôn ngữ C (6 tiết)</vt:lpstr>
      <vt:lpstr>Mục tiêu</vt:lpstr>
      <vt:lpstr>Lịch sử ra đời</vt:lpstr>
      <vt:lpstr>Đặc điểm</vt:lpstr>
      <vt:lpstr>Khuyết điểm</vt:lpstr>
      <vt:lpstr>Các bước thực thi chương trình C</vt:lpstr>
      <vt:lpstr>PowerPoint Presentation</vt:lpstr>
      <vt:lpstr>Ví dụ viết chương trình xuất ra màn hình dòng chữ “Hello World”</vt:lpstr>
      <vt:lpstr>Ví dụ viết chương trình xuất ra màn hình dòng chữ “Hello World” dùng Dev-C</vt:lpstr>
      <vt:lpstr>Ví dụ viết chương trình xuất ra màn hình dòng chữ “Hello World” dùng Dev-C</vt:lpstr>
      <vt:lpstr>PowerPoint Presentation</vt:lpstr>
      <vt:lpstr>Ví dụ viết chương trình xuất ra màn hình dòng chữ “Hello World”</vt:lpstr>
      <vt:lpstr>Ví dụ viết chương trình xuất ra màn hình dòng chữ “Hello World”</vt:lpstr>
      <vt:lpstr>Ví dụ viết chương trình xuất ra màn hình dòng chữ “Hello World”</vt:lpstr>
      <vt:lpstr>Ví dụ viết chương trình xuất ra màn hình dòng chữ “Hello World”</vt:lpstr>
      <vt:lpstr>Ví dụ viết chương trình xuất ra màn hình dòng chữ “Hello World”</vt:lpstr>
      <vt:lpstr>Ví dụ viết chương trình xuất ra màn hình dòng chữ “Hello World”</vt:lpstr>
      <vt:lpstr>Ví dụ viết chương trình xuất ra màn hình dòng chữ “Hello World”</vt:lpstr>
      <vt:lpstr>Ví dụ viết chương trình xuất ra màn hình dòng chữ “Hello World”</vt:lpstr>
      <vt:lpstr>Ví dụ viết chương trình xuất ra màn hình dòng chữ “Hello World”</vt:lpstr>
      <vt:lpstr>Ví dụ viết chương trình xuất ra màn hình dòng chữ “Hello World”</vt:lpstr>
      <vt:lpstr>Ví dụ viết chương trình xuất ra màn hình dòng chữ “Hello World”</vt:lpstr>
      <vt:lpstr>Ví dụ viết chương trình xuất ra màn hình dòng chữ “Hello World”</vt:lpstr>
      <vt:lpstr>Ví dụ viết chương trình xuất ra màn hình dòng chữ “Hello World”</vt:lpstr>
      <vt:lpstr> Cấu trúc cơ bản của chương trình C</vt:lpstr>
      <vt:lpstr>Cấu trúc cơ bản của một chương trình C </vt:lpstr>
      <vt:lpstr> Phân tích chương trình ví dụ</vt:lpstr>
      <vt:lpstr>Chỉ thị tiền xử lý (Preprocessor directive)</vt:lpstr>
      <vt:lpstr>Chỉ thị tiền xử lý (Preprocessor directive)</vt:lpstr>
      <vt:lpstr>Chỉ thị tiền xử lý (Preprocessor directive)</vt:lpstr>
      <vt:lpstr>Chỉ thị tiền xử lý (Preprocessor directive) 1. Macro definitions: #define</vt:lpstr>
      <vt:lpstr>Chỉ thị tiền xử lý (Preprocessor directive) 1. Macro definitions – Ví dụ</vt:lpstr>
      <vt:lpstr>Chỉ thị tiền xử lý (Preprocessor directive) 1. Macro definitions – Ví dụ</vt:lpstr>
      <vt:lpstr>Chỉ thị tiền xử lý (Preprocessor directive) 1. Macro definitions: #define</vt:lpstr>
      <vt:lpstr>Chỉ thị tiền xử lý (Preprocessor directive) 1. Macro definitions: #define</vt:lpstr>
      <vt:lpstr>Chỉ thị tiền xử lý (Preprocessor directive) 1. Macro definitions: #undef </vt:lpstr>
      <vt:lpstr>Chỉ thị tiền xử lý (Preprocessor directive) 2. Kết hợp với điều kiện (conditional inclusions): #ifdef </vt:lpstr>
      <vt:lpstr>Chỉ thị tiền xử lý (Preprocessor directive) 2. Kết hợp với điều kiện (conditional inclusions): #ifdef … #endif </vt:lpstr>
      <vt:lpstr>Chỉ thị tiền xử lý (Preprocessor directive) 2. Kết hợp với điều kiện (conditional inclusions): #ifndef … #endif </vt:lpstr>
      <vt:lpstr>Chỉ thị tiền xử lý (Preprocessor directive) 2. Kết hợp với điều kiện (conditional inclusions): #if, #else, #elif … #endif</vt:lpstr>
      <vt:lpstr>Chỉ thị tiền xử lý (Preprocessor directive) 2. Kết hợp với điều kiện (conditional inclusions): #if, #else, #elif … #endif </vt:lpstr>
      <vt:lpstr>Chỉ thị tiền xử lý (Preprocessor directive) 3. Điều khiển dòng lệnh (line control): #line</vt:lpstr>
      <vt:lpstr>Chỉ thị tiền xử lý (Preprocessor directive) 4. Chỉ thị lỗi (error directive): #error</vt:lpstr>
      <vt:lpstr>Chỉ thị tiền xử lý (Preprocessor directive) 5. Chỉ thị pragma (pragma directive): #pragma</vt:lpstr>
      <vt:lpstr>Chỉ thị tiền xử lý (Preprocessor directive) 6. Kết hợp file nguồn (source file inclusion): #include</vt:lpstr>
      <vt:lpstr>Một số tập tin thư viện thường dùng</vt:lpstr>
      <vt:lpstr>Một số tập tin thư viện thường dùng</vt:lpstr>
      <vt:lpstr>Hàm int main()</vt:lpstr>
      <vt:lpstr>Hàm int main()</vt:lpstr>
      <vt:lpstr>Các lệnh trong hàm main()</vt:lpstr>
      <vt:lpstr>Chú thích (comment)</vt:lpstr>
      <vt:lpstr>PowerPoint Presentation</vt:lpstr>
      <vt:lpstr>Mở Project có sẵn trong MS VS 2015</vt:lpstr>
      <vt:lpstr>Mở Project có sẵn trong MS VS 2015 </vt:lpstr>
      <vt:lpstr>Tập các ký tự thường dùng trong C</vt:lpstr>
      <vt:lpstr>Từ khóa (keyword)</vt:lpstr>
      <vt:lpstr>Định danh (identifier Name)</vt:lpstr>
      <vt:lpstr>PowerPoint Presentation</vt:lpstr>
      <vt:lpstr>Các kiểu dữ liệu (Data type)</vt:lpstr>
      <vt:lpstr>Kiểu số nguyên (Integer type)</vt:lpstr>
      <vt:lpstr>Kiểu số thực (Floating-Point Type)</vt:lpstr>
      <vt:lpstr>Biến (Variable)</vt:lpstr>
      <vt:lpstr>Khai báo biến</vt:lpstr>
      <vt:lpstr>Lấy kích thước của biến/ kiểu dữ liệu</vt:lpstr>
      <vt:lpstr>Khai báo &amp; gán giá trị ban đầu cho biến</vt:lpstr>
      <vt:lpstr>Các loại giá trị hằng (literal)</vt:lpstr>
      <vt:lpstr>Qui định viết giá trị hằng (literal)</vt:lpstr>
      <vt:lpstr>Qui định viết giá trị hằng (literal)</vt:lpstr>
      <vt:lpstr>Định nghĩa biến hằng (constant)</vt:lpstr>
      <vt:lpstr>Biểu thức (Expression)</vt:lpstr>
      <vt:lpstr>Cho biết những lỗi sai và sửa lại cho đúng</vt:lpstr>
      <vt:lpstr>Chuyển đổi kiểu trong câu lệnh gán</vt:lpstr>
      <vt:lpstr>Chuyển đổi kiểu trong câu lệnh gán</vt:lpstr>
      <vt:lpstr>Chuyển kiểu trong biểu thức </vt:lpstr>
      <vt:lpstr>Chuyển kiểu trong biểu thức </vt:lpstr>
      <vt:lpstr>Ép kiểu (casting) </vt:lpstr>
      <vt:lpstr>Toán tử số học (arithmetic operator)</vt:lpstr>
      <vt:lpstr>Toán tử gán phức hợp</vt:lpstr>
      <vt:lpstr>Toán tử so sánh</vt:lpstr>
      <vt:lpstr>Các toán tử khác</vt:lpstr>
      <vt:lpstr>PowerPoint Presentation</vt:lpstr>
      <vt:lpstr>Toán tử điều kiện</vt:lpstr>
      <vt:lpstr>Toán tử điều kiện</vt:lpstr>
      <vt:lpstr>Thứ tự ưu tiên toán tử</vt:lpstr>
      <vt:lpstr>Hàm xuất chuỗi/ giá trị ra màn hình</vt:lpstr>
      <vt:lpstr>Hàm nhập giá trị cho biến từ bàn phím</vt:lpstr>
      <vt:lpstr>Chuỗi định dạng</vt:lpstr>
      <vt:lpstr>Xuất những ký tự đặc biệt </vt:lpstr>
      <vt:lpstr>Xuất ký tự điều khiển</vt:lpstr>
      <vt:lpstr>Ví dụ hàm nhập xuất – Cách 1</vt:lpstr>
      <vt:lpstr>Ví dụ hàm nhập xuất – Cách 2</vt:lpstr>
      <vt:lpstr>Kết quả của chương trình</vt:lpstr>
      <vt:lpstr>Cần hiển thị kết quả chia gồm 2 số phần lẻ</vt:lpstr>
      <vt:lpstr>Thay đổi tham số của printf()</vt:lpstr>
      <vt:lpstr>Có thể áp dụng cho số nguyên</vt:lpstr>
      <vt:lpstr>Bài tập 1</vt:lpstr>
      <vt:lpstr>Cách trình bày chương trình</vt:lpstr>
      <vt:lpstr>Cách trình bày chương trình (tt)</vt:lpstr>
      <vt:lpstr>Bài tập 2 – Viết các chương trình sau</vt:lpstr>
      <vt:lpstr>Bài tập 2 (tt)</vt:lpstr>
      <vt:lpstr>Các lỗi thường gặp khi viết chương trình</vt:lpstr>
      <vt:lpstr>Các lỗi thường gặp khi viết chương trình</vt:lpstr>
      <vt:lpstr>Bài tập về nhà 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221</cp:revision>
  <dcterms:created xsi:type="dcterms:W3CDTF">2002-09-02T01:30:43Z</dcterms:created>
  <dcterms:modified xsi:type="dcterms:W3CDTF">2017-09-11T01:50:48Z</dcterms:modified>
</cp:coreProperties>
</file>